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72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95" r:id="rId14"/>
    <p:sldId id="277" r:id="rId15"/>
    <p:sldId id="278" r:id="rId16"/>
    <p:sldId id="279" r:id="rId17"/>
    <p:sldId id="280" r:id="rId18"/>
    <p:sldId id="281" r:id="rId19"/>
    <p:sldId id="292" r:id="rId20"/>
    <p:sldId id="283" r:id="rId21"/>
    <p:sldId id="284" r:id="rId22"/>
    <p:sldId id="285" r:id="rId23"/>
    <p:sldId id="286" r:id="rId24"/>
    <p:sldId id="287" r:id="rId25"/>
    <p:sldId id="288" r:id="rId26"/>
    <p:sldId id="294" r:id="rId27"/>
    <p:sldId id="289" r:id="rId28"/>
    <p:sldId id="290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C2949-A72C-4900-A62D-23A9E9F98432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31EA-4AF4-40BD-9F1F-356F62A2FC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B5F1-EF4D-4D6B-94AB-7A8165BF3D57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46DB-5104-45E1-A76A-EF10D86AD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C97D-370B-4100-A0E4-3DC7CFC9BF63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C98C-490F-4EF0-AAFF-FBBCDCDC94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D73B-1ACA-4A70-898F-67BA1D4532BE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F45D-BCEC-4BA1-A9E6-89B09A2C3C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166A-12F4-4630-ABF1-78186D146D37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6EA1-155E-4C37-9C0E-8B303F7EFB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C2A5-B3D2-46B6-B72F-C7173BBDC54D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D4DC-07E9-46D3-8DE3-1EC5B4B2F9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F9D1-4DC1-450D-8421-F7A2FBEB28DA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7CF8-EFB9-4B5D-8F6A-336D6412A1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2E05-BED5-47EA-BAED-02077536E220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A82B-DD27-40FE-9BFB-2E52CECC4B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324E-9041-46BC-BD5E-2B81238BC811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2E27-6F0D-4A3D-BCF5-B57F8AFB2B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980C-3487-43F1-9BD6-D07AD701EC5C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4CBD-7FFE-41CB-9F43-3B32F61974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AABF-AB7E-4DB2-BBBB-5E1D6F611B4E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2B5A-7C2E-4A17-83B5-28C6AF2ABE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32D08A-7660-451D-8200-AFF2AB45DEBA}" type="datetimeFigureOut">
              <a:rPr lang="zh-TW" altLang="en-US"/>
              <a:pPr>
                <a:defRPr/>
              </a:pPr>
              <a:t>2012/12/3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710D87-3467-49B2-BABB-406E860658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第十五章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Working With Constraints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926388" cy="3295650"/>
          </a:xfrm>
        </p:spPr>
        <p:txBody>
          <a:bodyPr/>
          <a:lstStyle/>
          <a:p>
            <a:pPr marR="0"/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內容版面配置區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312863"/>
            <a:ext cx="8785225" cy="4924425"/>
          </a:xfrm>
        </p:spPr>
      </p:pic>
      <p:sp>
        <p:nvSpPr>
          <p:cNvPr id="5" name="矩形 4"/>
          <p:cNvSpPr/>
          <p:nvPr/>
        </p:nvSpPr>
        <p:spPr>
          <a:xfrm>
            <a:off x="4067175" y="4797425"/>
            <a:ext cx="558165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在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To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和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Lock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的地方可選擇指定坐標軸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這樣正方體移動的時候就會有一面面向著球旋轉</a:t>
            </a:r>
            <a:endParaRPr kumimoji="0" lang="zh-TW" altLang="zh-TW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/>
              <a:t>（三）</a:t>
            </a:r>
            <a:r>
              <a:rPr lang="en-US" altLang="zh-TW" b="1" dirty="0" smtClean="0"/>
              <a:t>Relationship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</a:rPr>
              <a:t>　</a:t>
            </a:r>
            <a:r>
              <a:rPr lang="zh-TW" altLang="en-US" b="1" dirty="0" smtClean="0"/>
              <a:t>關聯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Child of(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孩子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b="1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23555" name="圖片 3" descr="2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6135688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692275" y="3500438"/>
            <a:ext cx="2517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拉出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cube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和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sphere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79838" y="6021388"/>
            <a:ext cx="4405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Object Constraints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→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 Child of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內容版面配置區 3" descr="2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96975"/>
            <a:ext cx="8037512" cy="4392613"/>
          </a:xfrm>
        </p:spPr>
      </p:pic>
      <p:sp>
        <p:nvSpPr>
          <p:cNvPr id="5" name="矩形 4"/>
          <p:cNvSpPr/>
          <p:nvPr/>
        </p:nvSpPr>
        <p:spPr>
          <a:xfrm>
            <a:off x="4932363" y="4652963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在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Target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選項選擇另一個物件</a:t>
            </a:r>
            <a:endParaRPr kumimoji="0" lang="en-US" altLang="zh-TW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　　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範例為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sphere)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00563" y="5732463"/>
            <a:ext cx="40179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latin typeface="+mj-ea"/>
                <a:ea typeface="+mj-ea"/>
              </a:rPr>
              <a:t>這樣</a:t>
            </a:r>
            <a:r>
              <a:rPr kumimoji="0" lang="en-US" altLang="zh-TW" b="1" dirty="0">
                <a:latin typeface="+mj-ea"/>
                <a:ea typeface="+mj-ea"/>
              </a:rPr>
              <a:t>sphere</a:t>
            </a:r>
            <a:r>
              <a:rPr kumimoji="0" lang="zh-TW" altLang="en-US" b="1" dirty="0">
                <a:latin typeface="+mj-ea"/>
                <a:ea typeface="+mj-ea"/>
              </a:rPr>
              <a:t>移</a:t>
            </a:r>
            <a:r>
              <a:rPr kumimoji="0" lang="zh-TW" altLang="zh-TW" b="1" dirty="0">
                <a:latin typeface="+mj-ea"/>
                <a:ea typeface="+mj-ea"/>
              </a:rPr>
              <a:t>動，</a:t>
            </a:r>
            <a:r>
              <a:rPr kumimoji="0" lang="en-US" altLang="zh-TW" b="1" dirty="0">
                <a:latin typeface="+mj-ea"/>
                <a:ea typeface="+mj-ea"/>
              </a:rPr>
              <a:t>cube</a:t>
            </a:r>
            <a:r>
              <a:rPr kumimoji="0" lang="zh-TW" altLang="zh-TW" b="1" dirty="0">
                <a:latin typeface="+mj-ea"/>
                <a:ea typeface="+mj-ea"/>
              </a:rPr>
              <a:t>也會跟著移動</a:t>
            </a:r>
            <a:endParaRPr kumimoji="0" lang="zh-TW" altLang="zh-TW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1188" y="371633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5600" b="1" dirty="0" smtClean="0"/>
              <a:t>Following Paths and Curves</a:t>
            </a:r>
            <a:br>
              <a:rPr lang="en-US" altLang="zh-TW" sz="5600" b="1" dirty="0" smtClean="0"/>
            </a:br>
            <a:r>
              <a:rPr lang="en-US" altLang="zh-TW" sz="5600" b="1" dirty="0" smtClean="0"/>
              <a:t>(</a:t>
            </a:r>
            <a:r>
              <a:rPr lang="zh-TW" altLang="en-US" sz="5600" b="1" dirty="0" smtClean="0"/>
              <a:t>跟隨路徑與曲線</a:t>
            </a:r>
            <a:r>
              <a:rPr lang="en-US" altLang="zh-TW" sz="5600" b="1" dirty="0" smtClean="0"/>
              <a:t>)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3960813" cy="5327650"/>
          </a:xfrm>
        </p:spPr>
      </p:pic>
      <p:pic>
        <p:nvPicPr>
          <p:cNvPr id="26626" name="圖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96975"/>
            <a:ext cx="38877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5867400" y="4797425"/>
            <a:ext cx="26812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先新增一個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Cube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和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Path 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內容版面配置區 3" descr="3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981075"/>
            <a:ext cx="7775575" cy="5289550"/>
          </a:xfrm>
        </p:spPr>
      </p:pic>
      <p:sp>
        <p:nvSpPr>
          <p:cNvPr id="5" name="矩形 4"/>
          <p:cNvSpPr/>
          <p:nvPr/>
        </p:nvSpPr>
        <p:spPr>
          <a:xfrm>
            <a:off x="5724525" y="4292600"/>
            <a:ext cx="27606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點選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Path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，進入編輯模式</a:t>
            </a:r>
            <a:endParaRPr kumimoji="0" lang="zh-TW" altLang="zh-TW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20713"/>
            <a:ext cx="8207375" cy="5976937"/>
          </a:xfrm>
        </p:spPr>
      </p:pic>
      <p:sp>
        <p:nvSpPr>
          <p:cNvPr id="5" name="矩形 4"/>
          <p:cNvSpPr/>
          <p:nvPr/>
        </p:nvSpPr>
        <p:spPr>
          <a:xfrm>
            <a:off x="1619250" y="1268413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對每個點做編輯形成一個曲線</a:t>
            </a:r>
            <a:endParaRPr kumimoji="0" lang="en-US" altLang="zh-TW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如須延伸可以按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設定完成後回到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Object Mode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模式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內容版面配置區 3" descr="3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836613"/>
            <a:ext cx="6696075" cy="5829300"/>
          </a:xfrm>
        </p:spPr>
      </p:pic>
      <p:sp>
        <p:nvSpPr>
          <p:cNvPr id="5" name="矩形 4"/>
          <p:cNvSpPr/>
          <p:nvPr/>
        </p:nvSpPr>
        <p:spPr>
          <a:xfrm>
            <a:off x="1547813" y="981075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先選擇要跟隨曲線的物件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(cube)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再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shift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曲線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(Path)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altLang="zh-TW" b="1" dirty="0" err="1">
                <a:solidFill>
                  <a:schemeClr val="bg1"/>
                </a:solidFill>
                <a:latin typeface="+mj-ea"/>
                <a:ea typeface="+mj-ea"/>
              </a:rPr>
              <a:t>Ctrl+P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點選“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Follow Path”</a:t>
            </a:r>
            <a:endParaRPr kumimoji="0" lang="zh-TW" altLang="zh-TW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內容版面配置區 3" descr="3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765175"/>
            <a:ext cx="5256213" cy="5761038"/>
          </a:xfrm>
        </p:spPr>
      </p:pic>
      <p:sp>
        <p:nvSpPr>
          <p:cNvPr id="5" name="矩形 4"/>
          <p:cNvSpPr/>
          <p:nvPr/>
        </p:nvSpPr>
        <p:spPr>
          <a:xfrm>
            <a:off x="2700338" y="1773238"/>
            <a:ext cx="34163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物件和曲線之間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會產生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一條曲線</a:t>
            </a:r>
            <a:endParaRPr kumimoji="0" lang="zh-TW" altLang="zh-TW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4211638" y="3429000"/>
            <a:ext cx="215900" cy="7207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內容版面配置區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60350"/>
            <a:ext cx="4037012" cy="6324600"/>
          </a:xfrm>
        </p:spPr>
      </p:pic>
      <p:sp>
        <p:nvSpPr>
          <p:cNvPr id="8" name="上彎箭號 7"/>
          <p:cNvSpPr/>
          <p:nvPr/>
        </p:nvSpPr>
        <p:spPr>
          <a:xfrm rot="5400000">
            <a:off x="4391819" y="1375569"/>
            <a:ext cx="792162" cy="1441450"/>
          </a:xfrm>
          <a:prstGeom prst="bentUpArrow">
            <a:avLst>
              <a:gd name="adj1" fmla="val 10948"/>
              <a:gd name="adj2" fmla="val 27469"/>
              <a:gd name="adj3" fmla="val 3581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572000" y="4437063"/>
            <a:ext cx="1008063" cy="2159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1619250" y="4941888"/>
            <a:ext cx="4392613" cy="714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580063" y="2060575"/>
            <a:ext cx="33607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latin typeface="+mj-ea"/>
                <a:ea typeface="+mj-ea"/>
              </a:rPr>
              <a:t>選擇</a:t>
            </a:r>
            <a:r>
              <a:rPr kumimoji="0" lang="en-US" altLang="zh-TW" b="1" dirty="0">
                <a:latin typeface="+mj-ea"/>
                <a:ea typeface="+mj-ea"/>
              </a:rPr>
              <a:t>Path</a:t>
            </a:r>
            <a:r>
              <a:rPr kumimoji="0" lang="zh-TW" altLang="zh-TW" b="1" dirty="0">
                <a:latin typeface="+mj-ea"/>
                <a:ea typeface="+mj-ea"/>
              </a:rPr>
              <a:t>的編輯方式為</a:t>
            </a:r>
            <a:r>
              <a:rPr kumimoji="0" lang="en-US" altLang="zh-TW" b="1" dirty="0">
                <a:latin typeface="+mj-ea"/>
                <a:ea typeface="+mj-ea"/>
              </a:rPr>
              <a:t>2D</a:t>
            </a:r>
            <a:r>
              <a:rPr kumimoji="0" lang="zh-TW" altLang="zh-TW" b="1" dirty="0">
                <a:latin typeface="+mj-ea"/>
                <a:ea typeface="+mj-ea"/>
              </a:rPr>
              <a:t>或</a:t>
            </a:r>
            <a:r>
              <a:rPr kumimoji="0" lang="en-US" altLang="zh-TW" b="1" dirty="0">
                <a:latin typeface="+mj-ea"/>
                <a:ea typeface="+mj-ea"/>
              </a:rPr>
              <a:t>3D</a:t>
            </a:r>
            <a:endParaRPr kumimoji="0" lang="zh-TW" altLang="zh-TW" b="1" dirty="0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51500" y="4365625"/>
            <a:ext cx="18018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latin typeface="+mj-ea"/>
                <a:ea typeface="+mj-ea"/>
              </a:rPr>
              <a:t>設定影格的時間</a:t>
            </a:r>
            <a:endParaRPr kumimoji="0" lang="zh-TW" altLang="zh-TW" b="1" dirty="0"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87900" y="5084763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latin typeface="+mj-ea"/>
                <a:ea typeface="+mj-ea"/>
              </a:rPr>
              <a:t>沒選擇</a:t>
            </a:r>
            <a:r>
              <a:rPr kumimoji="0" lang="zh-TW" altLang="en-US" b="1" dirty="0">
                <a:latin typeface="+mj-ea"/>
                <a:ea typeface="+mj-ea"/>
              </a:rPr>
              <a:t>：</a:t>
            </a:r>
            <a:r>
              <a:rPr kumimoji="0" lang="zh-TW" altLang="zh-TW" b="1" dirty="0">
                <a:latin typeface="+mj-ea"/>
                <a:ea typeface="+mj-ea"/>
              </a:rPr>
              <a:t>物件僅會跟著</a:t>
            </a:r>
            <a:r>
              <a:rPr kumimoji="0" lang="en-US" altLang="zh-TW" b="1" dirty="0">
                <a:latin typeface="+mj-ea"/>
                <a:ea typeface="+mj-ea"/>
              </a:rPr>
              <a:t>Path</a:t>
            </a:r>
            <a:r>
              <a:rPr kumimoji="0" lang="zh-TW" altLang="zh-TW" b="1" dirty="0">
                <a:latin typeface="+mj-ea"/>
                <a:ea typeface="+mj-ea"/>
              </a:rPr>
              <a:t>的曲線移動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latin typeface="+mj-ea"/>
                <a:ea typeface="+mj-ea"/>
              </a:rPr>
              <a:t>選擇</a:t>
            </a:r>
            <a:r>
              <a:rPr kumimoji="0" lang="zh-TW" altLang="en-US" b="1" dirty="0">
                <a:latin typeface="+mj-ea"/>
                <a:ea typeface="+mj-ea"/>
              </a:rPr>
              <a:t>：</a:t>
            </a:r>
            <a:r>
              <a:rPr kumimoji="0" lang="zh-TW" altLang="zh-TW" b="1" dirty="0">
                <a:latin typeface="+mj-ea"/>
                <a:ea typeface="+mj-ea"/>
              </a:rPr>
              <a:t>物件會跟著</a:t>
            </a:r>
            <a:r>
              <a:rPr kumimoji="0" lang="en-US" altLang="zh-TW" b="1" dirty="0">
                <a:latin typeface="+mj-ea"/>
                <a:ea typeface="+mj-ea"/>
              </a:rPr>
              <a:t>Path</a:t>
            </a:r>
            <a:r>
              <a:rPr kumimoji="0" lang="zh-TW" altLang="zh-TW" b="1" dirty="0">
                <a:latin typeface="+mj-ea"/>
                <a:ea typeface="+mj-ea"/>
              </a:rPr>
              <a:t>的曲線移動且旋轉</a:t>
            </a:r>
            <a:endParaRPr kumimoji="0" lang="zh-TW" altLang="zh-TW" b="1" dirty="0">
              <a:latin typeface="+mj-ea"/>
              <a:ea typeface="+mj-ea"/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755650" y="1196975"/>
            <a:ext cx="3744913" cy="431800"/>
          </a:xfrm>
          <a:prstGeom prst="frame">
            <a:avLst>
              <a:gd name="adj1" fmla="val 636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755650" y="4365625"/>
            <a:ext cx="3744913" cy="503238"/>
          </a:xfrm>
          <a:prstGeom prst="frame">
            <a:avLst>
              <a:gd name="adj1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3059113" y="188913"/>
            <a:ext cx="360362" cy="360362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03800" y="6308725"/>
            <a:ext cx="3881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 err="1">
                <a:solidFill>
                  <a:srgbClr val="C00000"/>
                </a:solidFill>
                <a:latin typeface="+mj-ea"/>
                <a:ea typeface="+mj-ea"/>
              </a:rPr>
              <a:t>Alt+A</a:t>
            </a:r>
            <a:r>
              <a:rPr kumimoji="0" lang="zh-TW" altLang="zh-TW" b="1" dirty="0">
                <a:latin typeface="+mj-ea"/>
                <a:ea typeface="+mj-ea"/>
              </a:rPr>
              <a:t>即可觀看物件跟隨</a:t>
            </a:r>
            <a:r>
              <a:rPr kumimoji="0" lang="en-US" altLang="zh-TW" b="1" dirty="0">
                <a:latin typeface="+mj-ea"/>
                <a:ea typeface="+mj-ea"/>
              </a:rPr>
              <a:t>Path</a:t>
            </a:r>
            <a:r>
              <a:rPr kumimoji="0" lang="zh-TW" altLang="zh-TW" b="1" dirty="0">
                <a:latin typeface="+mj-ea"/>
                <a:ea typeface="+mj-ea"/>
              </a:rPr>
              <a:t>的結果</a:t>
            </a:r>
            <a:endParaRPr kumimoji="0" lang="zh-TW" altLang="zh-TW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>
          <a:xfrm>
            <a:off x="539750" y="2852738"/>
            <a:ext cx="8229600" cy="1143000"/>
          </a:xfrm>
        </p:spPr>
        <p:txBody>
          <a:bodyPr/>
          <a:lstStyle/>
          <a:p>
            <a:r>
              <a:rPr lang="en-US" altLang="zh-TW" b="1" smtClean="0"/>
              <a:t>Object Constraint(</a:t>
            </a:r>
            <a:r>
              <a:rPr lang="zh-TW" altLang="zh-TW" b="1" smtClean="0"/>
              <a:t>物件限制</a:t>
            </a:r>
            <a:r>
              <a:rPr lang="en-US" altLang="zh-TW" b="1" smtClean="0"/>
              <a:t>)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內容版面配置區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981075"/>
            <a:ext cx="5881688" cy="550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9144000" cy="1209675"/>
          </a:xfrm>
        </p:spPr>
        <p:txBody>
          <a:bodyPr/>
          <a:lstStyle/>
          <a:p>
            <a:r>
              <a:rPr lang="en-US" altLang="zh-TW" sz="3200" b="1" smtClean="0">
                <a:latin typeface="微軟正黑體" pitchFamily="34" charset="-120"/>
              </a:rPr>
              <a:t>Curve(</a:t>
            </a:r>
            <a:r>
              <a:rPr lang="zh-TW" altLang="en-US" sz="3200" b="1" smtClean="0">
                <a:latin typeface="微軟正黑體" pitchFamily="34" charset="-120"/>
              </a:rPr>
              <a:t>曲線</a:t>
            </a:r>
            <a:r>
              <a:rPr lang="en-US" altLang="zh-TW" sz="3200" b="1" smtClean="0">
                <a:latin typeface="微軟正黑體" pitchFamily="34" charset="-120"/>
              </a:rPr>
              <a:t>) </a:t>
            </a:r>
            <a:r>
              <a:rPr lang="zh-TW" altLang="en-US" sz="3200" b="1" smtClean="0">
                <a:latin typeface="微軟正黑體" pitchFamily="34" charset="-120"/>
              </a:rPr>
              <a:t>→</a:t>
            </a:r>
            <a:r>
              <a:rPr lang="en-US" altLang="zh-TW" sz="3200" b="1" smtClean="0">
                <a:latin typeface="微軟正黑體" pitchFamily="34" charset="-120"/>
              </a:rPr>
              <a:t>Bezier(</a:t>
            </a:r>
            <a:r>
              <a:rPr lang="zh-TW" altLang="en-US" sz="3200" b="1" smtClean="0">
                <a:latin typeface="微軟正黑體" pitchFamily="34" charset="-120"/>
              </a:rPr>
              <a:t>貝茲曲線</a:t>
            </a:r>
            <a:r>
              <a:rPr lang="en-US" altLang="zh-TW" sz="3200" b="1" smtClean="0">
                <a:latin typeface="微軟正黑體" pitchFamily="34" charset="-120"/>
              </a:rPr>
              <a:t>)</a:t>
            </a:r>
            <a:r>
              <a:rPr lang="zh-TW" altLang="en-US" sz="3200" b="1" smtClean="0">
                <a:latin typeface="微軟正黑體" pitchFamily="34" charset="-120"/>
              </a:rPr>
              <a:t> </a:t>
            </a:r>
            <a:r>
              <a:rPr lang="en-US" altLang="zh-TW" sz="3200" b="1" smtClean="0">
                <a:latin typeface="微軟正黑體" pitchFamily="34" charset="-120"/>
              </a:rPr>
              <a:t>&amp;Circle(</a:t>
            </a:r>
            <a:r>
              <a:rPr lang="zh-TW" altLang="en-US" sz="3200" b="1" smtClean="0">
                <a:latin typeface="微軟正黑體" pitchFamily="34" charset="-120"/>
              </a:rPr>
              <a:t>圓圈</a:t>
            </a:r>
            <a:r>
              <a:rPr lang="en-US" altLang="zh-TW" sz="3200" b="1" smtClean="0">
                <a:latin typeface="微軟正黑體" pitchFamily="34" charset="-120"/>
              </a:rPr>
              <a:t>)</a:t>
            </a:r>
            <a:endParaRPr lang="zh-TW" altLang="en-US" sz="3200" b="1" smtClean="0">
              <a:latin typeface="微軟正黑體" pitchFamily="34" charset="-120"/>
            </a:endParaRPr>
          </a:p>
        </p:txBody>
      </p:sp>
      <p:pic>
        <p:nvPicPr>
          <p:cNvPr id="33794" name="內容版面配置區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844675"/>
            <a:ext cx="5745163" cy="4700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9675"/>
          </a:xfrm>
        </p:spPr>
        <p:txBody>
          <a:bodyPr/>
          <a:lstStyle/>
          <a:p>
            <a:pPr algn="ctr"/>
            <a:r>
              <a:rPr lang="en-US" altLang="zh-TW" b="1" smtClean="0">
                <a:latin typeface="微軟正黑體" pitchFamily="34" charset="-120"/>
              </a:rPr>
              <a:t>Circle(</a:t>
            </a:r>
            <a:r>
              <a:rPr lang="zh-TW" altLang="en-US" b="1" smtClean="0">
                <a:latin typeface="微軟正黑體" pitchFamily="34" charset="-120"/>
              </a:rPr>
              <a:t>圓圈</a:t>
            </a:r>
            <a:r>
              <a:rPr lang="en-US" altLang="zh-TW" b="1" smtClean="0">
                <a:latin typeface="微軟正黑體" pitchFamily="34" charset="-120"/>
              </a:rPr>
              <a:t>)</a:t>
            </a:r>
            <a:endParaRPr lang="zh-TW" altLang="en-US" b="1" smtClean="0">
              <a:latin typeface="微軟正黑體" pitchFamily="34" charset="-120"/>
            </a:endParaRPr>
          </a:p>
        </p:txBody>
      </p:sp>
      <p:pic>
        <p:nvPicPr>
          <p:cNvPr id="34818" name="內容版面配置區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196975"/>
            <a:ext cx="6119812" cy="5453063"/>
          </a:xfrm>
        </p:spPr>
      </p:pic>
      <p:sp>
        <p:nvSpPr>
          <p:cNvPr id="5" name="十邊形 4"/>
          <p:cNvSpPr/>
          <p:nvPr/>
        </p:nvSpPr>
        <p:spPr>
          <a:xfrm>
            <a:off x="3132138" y="6092825"/>
            <a:ext cx="360362" cy="360363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bg1"/>
                </a:solidFill>
              </a:rPr>
              <a:t>1</a:t>
            </a:r>
            <a:endParaRPr kumimoji="0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十邊形 5"/>
          <p:cNvSpPr/>
          <p:nvPr/>
        </p:nvSpPr>
        <p:spPr>
          <a:xfrm>
            <a:off x="1835150" y="1196975"/>
            <a:ext cx="360363" cy="360363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bg1"/>
                </a:solidFill>
              </a:rPr>
              <a:t>2</a:t>
            </a:r>
            <a:endParaRPr kumimoji="0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7" name="十邊形 6"/>
          <p:cNvSpPr/>
          <p:nvPr/>
        </p:nvSpPr>
        <p:spPr>
          <a:xfrm>
            <a:off x="1547813" y="1844675"/>
            <a:ext cx="360362" cy="360363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bg1"/>
                </a:solidFill>
              </a:rPr>
              <a:t>3</a:t>
            </a:r>
            <a:endParaRPr kumimoji="0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4822" name="文字方塊 7"/>
          <p:cNvSpPr txBox="1">
            <a:spLocks noChangeArrowheads="1"/>
          </p:cNvSpPr>
          <p:nvPr/>
        </p:nvSpPr>
        <p:spPr bwMode="auto">
          <a:xfrm>
            <a:off x="3059113" y="1412875"/>
            <a:ext cx="159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Vector</a:t>
            </a:r>
            <a:r>
              <a:rPr kumimoji="0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：向量</a:t>
            </a:r>
            <a:endParaRPr kumimoji="0" lang="en-US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823" name="文字方塊 8"/>
          <p:cNvSpPr txBox="1">
            <a:spLocks noChangeArrowheads="1"/>
          </p:cNvSpPr>
          <p:nvPr/>
        </p:nvSpPr>
        <p:spPr bwMode="auto">
          <a:xfrm>
            <a:off x="5724525" y="1268413"/>
            <a:ext cx="157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將圓形轉變成</a:t>
            </a:r>
            <a:endParaRPr kumimoji="0" lang="en-US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正方形來進行</a:t>
            </a:r>
            <a:endParaRPr kumimoji="0" lang="en-US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變形</a:t>
            </a:r>
            <a:endParaRPr kumimoji="0" lang="en-US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824" name="文字方塊 9"/>
          <p:cNvSpPr txBox="1">
            <a:spLocks noChangeArrowheads="1"/>
          </p:cNvSpPr>
          <p:nvPr/>
        </p:nvSpPr>
        <p:spPr bwMode="auto">
          <a:xfrm>
            <a:off x="3203575" y="285273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切割後拉形狀</a:t>
            </a:r>
            <a:endParaRPr kumimoji="0" lang="en-US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內容版面配置區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11138"/>
            <a:ext cx="6913562" cy="6181725"/>
          </a:xfrm>
        </p:spPr>
      </p:pic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1476375" y="333375"/>
            <a:ext cx="4492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將正方形拉成手裡劍的樣子</a:t>
            </a:r>
            <a:endParaRPr kumimoji="0" lang="en-US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209675"/>
          </a:xfrm>
        </p:spPr>
        <p:txBody>
          <a:bodyPr/>
          <a:lstStyle/>
          <a:p>
            <a:pPr algn="ctr"/>
            <a:r>
              <a:rPr lang="en-US" altLang="zh-TW" b="1" smtClean="0">
                <a:latin typeface="微軟正黑體" pitchFamily="34" charset="-120"/>
              </a:rPr>
              <a:t>Bezier(</a:t>
            </a:r>
            <a:r>
              <a:rPr lang="zh-TW" altLang="en-US" b="1" smtClean="0">
                <a:latin typeface="微軟正黑體" pitchFamily="34" charset="-120"/>
              </a:rPr>
              <a:t>貝茲曲線</a:t>
            </a:r>
            <a:r>
              <a:rPr lang="en-US" altLang="zh-TW" b="1" smtClean="0">
                <a:latin typeface="微軟正黑體" pitchFamily="34" charset="-120"/>
              </a:rPr>
              <a:t>)</a:t>
            </a:r>
            <a:endParaRPr lang="zh-TW" altLang="en-US" b="1" smtClean="0">
              <a:latin typeface="微軟正黑體" pitchFamily="34" charset="-120"/>
            </a:endParaRPr>
          </a:p>
        </p:txBody>
      </p:sp>
      <p:pic>
        <p:nvPicPr>
          <p:cNvPr id="36866" name="內容版面配置區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628775"/>
            <a:ext cx="6264275" cy="503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rgbClr val="C00000"/>
                </a:solidFill>
                <a:latin typeface="微軟正黑體" pitchFamily="34" charset="-120"/>
              </a:rPr>
              <a:t>群組</a:t>
            </a:r>
            <a:r>
              <a:rPr lang="zh-TW" altLang="en-US" smtClean="0">
                <a:solidFill>
                  <a:srgbClr val="C00000"/>
                </a:solidFill>
              </a:rPr>
              <a:t>★★★★★</a:t>
            </a:r>
            <a:endParaRPr lang="zh-TW" altLang="en-US" b="1" smtClean="0">
              <a:solidFill>
                <a:srgbClr val="C00000"/>
              </a:solidFill>
              <a:latin typeface="微軟正黑體" pitchFamily="34" charset="-120"/>
            </a:endParaRPr>
          </a:p>
        </p:txBody>
      </p:sp>
      <p:pic>
        <p:nvPicPr>
          <p:cNvPr id="37890" name="內容版面配置區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341438"/>
            <a:ext cx="4538662" cy="5327650"/>
          </a:xfrm>
        </p:spPr>
      </p:pic>
      <p:sp>
        <p:nvSpPr>
          <p:cNvPr id="37891" name="文字方塊 4"/>
          <p:cNvSpPr txBox="1">
            <a:spLocks noChangeArrowheads="1"/>
          </p:cNvSpPr>
          <p:nvPr/>
        </p:nvSpPr>
        <p:spPr bwMode="auto">
          <a:xfrm>
            <a:off x="3059113" y="3644900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改成相同名稱</a:t>
            </a:r>
            <a:endParaRPr kumimoji="0" lang="en-US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7892" name="內容版面配置區 3" descr="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81075"/>
            <a:ext cx="38989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文字方塊 6"/>
          <p:cNvSpPr txBox="1">
            <a:spLocks noChangeArrowheads="1"/>
          </p:cNvSpPr>
          <p:nvPr/>
        </p:nvSpPr>
        <p:spPr bwMode="auto">
          <a:xfrm>
            <a:off x="7235825" y="306863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改成相同名稱</a:t>
            </a:r>
            <a:endParaRPr kumimoji="0" lang="en-US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en-US" altLang="zh-TW" b="1" smtClean="0">
                <a:solidFill>
                  <a:srgbClr val="C00000"/>
                </a:solidFill>
                <a:latin typeface="微軟正黑體" pitchFamily="34" charset="-120"/>
              </a:rPr>
              <a:t>bevel object(</a:t>
            </a:r>
            <a:r>
              <a:rPr lang="zh-TW" altLang="en-US" b="1" smtClean="0">
                <a:solidFill>
                  <a:srgbClr val="C00000"/>
                </a:solidFill>
                <a:latin typeface="微軟正黑體" pitchFamily="34" charset="-120"/>
              </a:rPr>
              <a:t>斜角物件</a:t>
            </a:r>
            <a:r>
              <a:rPr lang="en-US" altLang="zh-TW" b="1" smtClean="0">
                <a:solidFill>
                  <a:srgbClr val="C00000"/>
                </a:solidFill>
                <a:latin typeface="微軟正黑體" pitchFamily="34" charset="-120"/>
              </a:rPr>
              <a:t>)</a:t>
            </a:r>
            <a:endParaRPr lang="zh-TW" altLang="en-US" b="1" smtClean="0">
              <a:solidFill>
                <a:srgbClr val="C00000"/>
              </a:solidFill>
              <a:latin typeface="微軟正黑體" pitchFamily="34" charset="-120"/>
            </a:endParaRPr>
          </a:p>
        </p:txBody>
      </p:sp>
      <p:pic>
        <p:nvPicPr>
          <p:cNvPr id="38914" name="內容版面配置區 5" descr="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9363" y="1935163"/>
            <a:ext cx="66452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/>
            <a:r>
              <a:rPr lang="zh-TW" altLang="en-US" b="1" smtClean="0">
                <a:solidFill>
                  <a:srgbClr val="C00000"/>
                </a:solidFill>
                <a:latin typeface="微軟正黑體" pitchFamily="34" charset="-120"/>
              </a:rPr>
              <a:t>選擇群組</a:t>
            </a:r>
          </a:p>
        </p:txBody>
      </p:sp>
      <p:pic>
        <p:nvPicPr>
          <p:cNvPr id="39938" name="內容版面配置區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7777162" cy="4767263"/>
          </a:xfrm>
        </p:spPr>
      </p:pic>
      <p:sp>
        <p:nvSpPr>
          <p:cNvPr id="39939" name="文字方塊 4"/>
          <p:cNvSpPr txBox="1">
            <a:spLocks noChangeArrowheads="1"/>
          </p:cNvSpPr>
          <p:nvPr/>
        </p:nvSpPr>
        <p:spPr bwMode="auto">
          <a:xfrm>
            <a:off x="6875463" y="443706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點選群組</a:t>
            </a:r>
            <a:endParaRPr kumimoji="0" lang="en-US" altLang="zh-TW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內容版面配置區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952500"/>
            <a:ext cx="5913438" cy="553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3"/>
          <p:cNvSpPr>
            <a:spLocks noGrp="1"/>
          </p:cNvSpPr>
          <p:nvPr>
            <p:ph type="title"/>
          </p:nvPr>
        </p:nvSpPr>
        <p:spPr>
          <a:xfrm>
            <a:off x="250825" y="2133600"/>
            <a:ext cx="8686800" cy="2519363"/>
          </a:xfrm>
        </p:spPr>
        <p:txBody>
          <a:bodyPr/>
          <a:lstStyle/>
          <a:p>
            <a:pPr algn="ctr"/>
            <a:r>
              <a:rPr lang="en-US" altLang="zh-TW" sz="3200" b="1" smtClean="0">
                <a:latin typeface="微軟正黑體" pitchFamily="34" charset="-120"/>
              </a:rPr>
              <a:t>Following Paths and Curves </a:t>
            </a:r>
            <a:r>
              <a:rPr lang="en-US" altLang="zh-TW" sz="3200" b="1" smtClean="0"/>
              <a:t>(</a:t>
            </a:r>
            <a:r>
              <a:rPr lang="zh-TW" altLang="en-US" sz="3200" b="1" smtClean="0"/>
              <a:t>跟隨路徑與曲線</a:t>
            </a:r>
            <a:r>
              <a:rPr lang="en-US" altLang="zh-TW" sz="3200" b="1" smtClean="0"/>
              <a:t>)</a:t>
            </a:r>
            <a:r>
              <a:rPr lang="en-US" altLang="zh-TW" sz="3100" b="1" smtClean="0"/>
              <a:t/>
            </a:r>
            <a:br>
              <a:rPr lang="en-US" altLang="zh-TW" sz="3100" b="1" smtClean="0"/>
            </a:br>
            <a:r>
              <a:rPr lang="en-US" altLang="zh-TW" sz="3200" b="1" smtClean="0">
                <a:latin typeface="微軟正黑體" pitchFamily="34" charset="-120"/>
              </a:rPr>
              <a:t>Bezier(</a:t>
            </a:r>
            <a:r>
              <a:rPr lang="zh-TW" altLang="en-US" sz="3200" b="1" smtClean="0">
                <a:latin typeface="微軟正黑體" pitchFamily="34" charset="-120"/>
              </a:rPr>
              <a:t>貝茲曲線</a:t>
            </a:r>
            <a:r>
              <a:rPr lang="en-US" altLang="zh-TW" sz="3200" b="1" smtClean="0">
                <a:latin typeface="微軟正黑體" pitchFamily="34" charset="-120"/>
              </a:rPr>
              <a:t>)</a:t>
            </a:r>
            <a:r>
              <a:rPr lang="zh-TW" altLang="en-US" sz="3200" b="1" smtClean="0">
                <a:latin typeface="微軟正黑體" pitchFamily="34" charset="-120"/>
              </a:rPr>
              <a:t> </a:t>
            </a:r>
            <a:r>
              <a:rPr lang="en-US" altLang="zh-TW" sz="3200" b="1" smtClean="0">
                <a:latin typeface="微軟正黑體" pitchFamily="34" charset="-120"/>
              </a:rPr>
              <a:t/>
            </a:r>
            <a:br>
              <a:rPr lang="en-US" altLang="zh-TW" sz="3200" b="1" smtClean="0">
                <a:latin typeface="微軟正黑體" pitchFamily="34" charset="-120"/>
              </a:rPr>
            </a:br>
            <a:r>
              <a:rPr lang="en-US" altLang="zh-TW" sz="3200" b="1" smtClean="0">
                <a:latin typeface="微軟正黑體" pitchFamily="34" charset="-120"/>
              </a:rPr>
              <a:t>Circle(</a:t>
            </a:r>
            <a:r>
              <a:rPr lang="zh-TW" altLang="en-US" sz="3200" b="1" smtClean="0">
                <a:latin typeface="微軟正黑體" pitchFamily="34" charset="-120"/>
              </a:rPr>
              <a:t>圓圈</a:t>
            </a:r>
            <a:r>
              <a:rPr lang="en-US" altLang="zh-TW" sz="3200" b="1" smtClean="0">
                <a:latin typeface="微軟正黑體" pitchFamily="34" charset="-120"/>
              </a:rPr>
              <a:t>)</a:t>
            </a:r>
            <a:endParaRPr lang="zh-TW" altLang="en-US" sz="32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Copy constraint 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複製限制</a:t>
            </a:r>
            <a:endParaRPr lang="en-US" altLang="zh-TW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5362" name="內容版面配置區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(</a:t>
            </a:r>
            <a:r>
              <a:rPr lang="zh-TW" altLang="en-US" smtClean="0"/>
              <a:t>一</a:t>
            </a:r>
            <a:r>
              <a:rPr lang="en-US" altLang="zh-TW" smtClean="0"/>
              <a:t>)</a:t>
            </a:r>
            <a:r>
              <a:rPr lang="en-US" altLang="zh-TW" b="1" smtClean="0"/>
              <a:t> Transform</a:t>
            </a:r>
            <a:r>
              <a:rPr lang="zh-TW" altLang="en-US" b="1" smtClean="0"/>
              <a:t>　取代</a:t>
            </a:r>
            <a:r>
              <a:rPr lang="en-US" altLang="zh-TW" b="1" smtClean="0"/>
              <a:t/>
            </a:r>
            <a:br>
              <a:rPr lang="en-US" altLang="zh-TW" b="1" smtClean="0"/>
            </a:br>
            <a:endParaRPr lang="zh-TW" altLang="en-US" sz="1800" smtClean="0">
              <a:solidFill>
                <a:srgbClr val="000000"/>
              </a:solidFill>
            </a:endParaRPr>
          </a:p>
        </p:txBody>
      </p:sp>
      <p:pic>
        <p:nvPicPr>
          <p:cNvPr id="15363" name="圖片 4" descr="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738028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403350" y="3141663"/>
            <a:ext cx="30702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拉出任意兩個不同的物件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851275" y="5661025"/>
            <a:ext cx="4429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Object Constraints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→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Copy Location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3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13" y="1700213"/>
            <a:ext cx="6911975" cy="48672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框架 4"/>
          <p:cNvSpPr/>
          <p:nvPr/>
        </p:nvSpPr>
        <p:spPr>
          <a:xfrm>
            <a:off x="2484438" y="2060575"/>
            <a:ext cx="719137" cy="288925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95513" y="765175"/>
            <a:ext cx="4806950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0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Bezier </a:t>
            </a:r>
            <a:r>
              <a:rPr kumimoji="0" lang="zh-TW" altLang="en-US" sz="50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貝茲曲線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188913"/>
            <a:ext cx="4657725" cy="31686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 descr="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500438"/>
            <a:ext cx="8353425" cy="318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148263" y="1268413"/>
            <a:ext cx="37369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Edit Mode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選擇頭尾的點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kumimoji="0" lang="zh-TW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按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A</a:t>
            </a:r>
            <a:r>
              <a:rPr kumimoji="0" lang="zh-TW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全選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按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F</a:t>
            </a:r>
            <a:r>
              <a:rPr kumimoji="0" lang="zh-TW" altLang="en-US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：把頭尾相連起來</a:t>
            </a:r>
            <a:endParaRPr kumimoji="0" lang="zh-TW" altLang="zh-TW" sz="24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88913"/>
            <a:ext cx="5472112" cy="39084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 descr="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8" y="2924175"/>
            <a:ext cx="5756275" cy="3673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724525" y="1412875"/>
            <a:ext cx="34194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Subdivide </a:t>
            </a:r>
            <a:r>
              <a:rPr kumimoji="0" lang="zh-TW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增加節點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點選節點，調整路徑</a:t>
            </a:r>
            <a:endParaRPr kumimoji="0" lang="en-US" altLang="zh-TW" sz="24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TW" sz="2800" b="1" smtClean="0">
                <a:solidFill>
                  <a:srgbClr val="C00000"/>
                </a:solidFill>
              </a:rPr>
              <a:t>Ctrl+D </a:t>
            </a:r>
            <a:r>
              <a:rPr lang="zh-TW" altLang="en-US" sz="2800" b="1" smtClean="0">
                <a:solidFill>
                  <a:srgbClr val="C00000"/>
                </a:solidFill>
              </a:rPr>
              <a:t>複製軌道</a:t>
            </a:r>
          </a:p>
        </p:txBody>
      </p:sp>
      <p:pic>
        <p:nvPicPr>
          <p:cNvPr id="4" name="內容版面配置區 3" descr="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350" y="1916113"/>
            <a:ext cx="6657975" cy="46704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619250" y="5589588"/>
            <a:ext cx="4071938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sz="2400" b="1" dirty="0">
                <a:solidFill>
                  <a:schemeClr val="bg1"/>
                </a:solidFill>
                <a:latin typeface="+mj-ea"/>
                <a:ea typeface="+mj-ea"/>
              </a:rPr>
              <a:t>完成後切回</a:t>
            </a:r>
            <a:r>
              <a:rPr kumimoji="0" lang="en-US" altLang="zh-TW" sz="2400" b="1" dirty="0">
                <a:solidFill>
                  <a:schemeClr val="bg1"/>
                </a:solidFill>
                <a:latin typeface="+mj-ea"/>
                <a:ea typeface="+mj-ea"/>
              </a:rPr>
              <a:t>object Mode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sz="2400" b="1" dirty="0">
                <a:solidFill>
                  <a:schemeClr val="bg1"/>
                </a:solidFill>
                <a:latin typeface="+mj-ea"/>
                <a:ea typeface="+mj-ea"/>
              </a:rPr>
              <a:t>複製路徑</a:t>
            </a:r>
            <a:r>
              <a:rPr kumimoji="0" lang="en-US" altLang="zh-TW" sz="24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0" lang="en-US" altLang="zh-TW" sz="2400" b="1" dirty="0" err="1">
                <a:solidFill>
                  <a:schemeClr val="bg1"/>
                </a:solidFill>
                <a:latin typeface="+mj-ea"/>
                <a:ea typeface="+mj-ea"/>
              </a:rPr>
              <a:t>shift+D</a:t>
            </a:r>
            <a:r>
              <a:rPr kumimoji="0" lang="en-US" altLang="zh-TW" sz="24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kumimoji="0" lang="zh-TW" altLang="zh-TW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smtClean="0"/>
              <a:t>Circle </a:t>
            </a:r>
            <a:r>
              <a:rPr lang="zh-TW" altLang="en-US" b="1" smtClean="0"/>
              <a:t>圓環</a:t>
            </a:r>
          </a:p>
        </p:txBody>
      </p:sp>
      <p:pic>
        <p:nvPicPr>
          <p:cNvPr id="47106" name="內容版面配置區 3" descr="4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4850" y="2005013"/>
            <a:ext cx="7734300" cy="42481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圖片 4" descr="4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28448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內容版面配置區 6" descr="43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2708275"/>
            <a:ext cx="2752725" cy="3816350"/>
          </a:xfrm>
        </p:spPr>
      </p:pic>
      <p:pic>
        <p:nvPicPr>
          <p:cNvPr id="48131" name="圖片 7" descr="4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708275"/>
            <a:ext cx="26892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300788" y="1341438"/>
            <a:ext cx="2843212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上下圓環：軌道管子的寬度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/>
            </a:r>
            <a:br>
              <a:rPr lang="en-US" altLang="zh-TW" sz="2000" b="1" dirty="0" smtClean="0">
                <a:solidFill>
                  <a:srgbClr val="C00000"/>
                </a:solidFill>
              </a:rPr>
            </a:br>
            <a:r>
              <a:rPr lang="zh-TW" altLang="en-US" sz="2000" b="1" dirty="0" smtClean="0">
                <a:solidFill>
                  <a:srgbClr val="C00000"/>
                </a:solidFill>
              </a:rPr>
              <a:t>中間的點：軌道路徑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825" y="1341438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調整圓環的大小</a:t>
            </a:r>
            <a:endParaRPr kumimoji="0" lang="en-US" altLang="zh-TW" sz="24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進入</a:t>
            </a:r>
            <a:r>
              <a:rPr kumimoji="0" lang="en-US" altLang="zh-TW" sz="24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Edit Mode</a:t>
            </a:r>
            <a:endParaRPr kumimoji="0" lang="zh-TW" altLang="zh-TW" sz="24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11200" y="2700338"/>
            <a:ext cx="19161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+mj-ea"/>
                <a:ea typeface="+mj-ea"/>
              </a:rPr>
              <a:t>將箭頭往上拉</a:t>
            </a:r>
            <a:endParaRPr kumimoji="0"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79813" y="2708275"/>
            <a:ext cx="21447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+mj-ea"/>
                <a:ea typeface="+mj-ea"/>
              </a:rPr>
              <a:t>複製圓環</a:t>
            </a:r>
            <a:r>
              <a:rPr kumimoji="0" lang="en-US" altLang="zh-TW" dirty="0" err="1">
                <a:solidFill>
                  <a:schemeClr val="bg1"/>
                </a:solidFill>
                <a:latin typeface="+mj-ea"/>
                <a:ea typeface="+mj-ea"/>
              </a:rPr>
              <a:t>ctrl+D</a:t>
            </a:r>
            <a:endParaRPr kumimoji="0"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97600" y="2708275"/>
            <a:ext cx="2838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+mj-ea"/>
                <a:ea typeface="+mj-ea"/>
              </a:rPr>
              <a:t>將複製的圓環移到下方</a:t>
            </a:r>
            <a:endParaRPr kumimoji="0"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 l="17360" t="19698" r="33057" b="13980"/>
          <a:stretch>
            <a:fillRect/>
          </a:stretch>
        </p:blipFill>
        <p:spPr bwMode="auto">
          <a:xfrm>
            <a:off x="1692275" y="981075"/>
            <a:ext cx="561657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908175" y="1268413"/>
            <a:ext cx="27416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回到</a:t>
            </a:r>
            <a:r>
              <a:rPr kumimoji="0" lang="en-US" altLang="zh-TW" sz="2400" b="1" dirty="0">
                <a:solidFill>
                  <a:schemeClr val="bg1"/>
                </a:solidFill>
                <a:latin typeface="+mj-ea"/>
                <a:ea typeface="+mj-ea"/>
              </a:rPr>
              <a:t>Object Mode</a:t>
            </a:r>
            <a:endParaRPr kumimoji="0" lang="zh-TW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190" t="11050" b="19890"/>
          <a:stretch>
            <a:fillRect/>
          </a:stretch>
        </p:blipFill>
        <p:spPr>
          <a:xfrm>
            <a:off x="395288" y="981075"/>
            <a:ext cx="8075612" cy="5414963"/>
          </a:xfrm>
        </p:spPr>
      </p:pic>
      <p:sp>
        <p:nvSpPr>
          <p:cNvPr id="5" name="框架 4"/>
          <p:cNvSpPr/>
          <p:nvPr/>
        </p:nvSpPr>
        <p:spPr>
          <a:xfrm>
            <a:off x="6875463" y="5013325"/>
            <a:ext cx="792162" cy="287338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6" name="框架 5"/>
          <p:cNvSpPr/>
          <p:nvPr/>
        </p:nvSpPr>
        <p:spPr>
          <a:xfrm>
            <a:off x="7596188" y="1773238"/>
            <a:ext cx="288925" cy="360362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750" y="1268413"/>
            <a:ext cx="3951288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sz="2400" dirty="0">
                <a:solidFill>
                  <a:schemeClr val="bg1"/>
                </a:solidFill>
                <a:latin typeface="+mj-ea"/>
                <a:ea typeface="+mj-ea"/>
              </a:rPr>
              <a:t>點選剛複製的路徑</a:t>
            </a:r>
            <a:endParaRPr kumimoji="0" lang="en-US" altLang="zh-TW" sz="24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altLang="zh-TW" sz="2400" dirty="0">
                <a:solidFill>
                  <a:schemeClr val="bg1"/>
                </a:solidFill>
                <a:latin typeface="+mj-ea"/>
                <a:ea typeface="+mj-ea"/>
              </a:rPr>
              <a:t>Bevel Object </a:t>
            </a:r>
            <a:r>
              <a:rPr kumimoji="0" lang="zh-TW" altLang="zh-TW" sz="2400" dirty="0">
                <a:solidFill>
                  <a:schemeClr val="bg1"/>
                </a:solidFill>
                <a:latin typeface="+mj-ea"/>
                <a:ea typeface="+mj-ea"/>
              </a:rPr>
              <a:t>選擇</a:t>
            </a:r>
            <a:r>
              <a:rPr kumimoji="0" lang="en-US" altLang="zh-TW" sz="2400" dirty="0">
                <a:solidFill>
                  <a:schemeClr val="bg1"/>
                </a:solidFill>
                <a:latin typeface="+mj-ea"/>
                <a:ea typeface="+mj-ea"/>
              </a:rPr>
              <a:t>Circle</a:t>
            </a:r>
            <a:endParaRPr kumimoji="0"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20713"/>
            <a:ext cx="833755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框架 4"/>
          <p:cNvSpPr/>
          <p:nvPr/>
        </p:nvSpPr>
        <p:spPr>
          <a:xfrm>
            <a:off x="3276600" y="4652963"/>
            <a:ext cx="1439863" cy="21590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35150" y="1268413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400" dirty="0">
                <a:solidFill>
                  <a:schemeClr val="bg1"/>
                </a:solidFill>
                <a:latin typeface="+mj-ea"/>
                <a:ea typeface="+mj-ea"/>
              </a:rPr>
              <a:t>增加</a:t>
            </a:r>
            <a:r>
              <a:rPr kumimoji="0" lang="zh-TW" altLang="zh-TW" sz="2400" dirty="0">
                <a:solidFill>
                  <a:schemeClr val="bg1"/>
                </a:solidFill>
                <a:latin typeface="+mj-ea"/>
                <a:ea typeface="+mj-ea"/>
              </a:rPr>
              <a:t>新物件</a:t>
            </a:r>
            <a:r>
              <a:rPr kumimoji="0" lang="en-US" altLang="zh-TW" sz="2400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0" lang="zh-TW" altLang="en-US" sz="2400" dirty="0">
                <a:solidFill>
                  <a:schemeClr val="bg1"/>
                </a:solidFill>
                <a:latin typeface="+mj-ea"/>
                <a:ea typeface="+mj-ea"/>
              </a:rPr>
              <a:t>範例為圓球</a:t>
            </a:r>
            <a:r>
              <a:rPr kumimoji="0" lang="en-US" altLang="zh-TW" sz="2400" dirty="0">
                <a:solidFill>
                  <a:schemeClr val="bg1"/>
                </a:solidFill>
                <a:latin typeface="+mj-ea"/>
                <a:ea typeface="+mj-ea"/>
              </a:rPr>
              <a:t>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sz="2400" dirty="0">
                <a:solidFill>
                  <a:schemeClr val="bg1"/>
                </a:solidFill>
                <a:latin typeface="+mj-ea"/>
                <a:ea typeface="+mj-ea"/>
              </a:rPr>
              <a:t>點選物件</a:t>
            </a:r>
            <a:r>
              <a:rPr kumimoji="0" lang="en-US" altLang="zh-TW" sz="2400" dirty="0">
                <a:solidFill>
                  <a:schemeClr val="bg1"/>
                </a:solidFill>
                <a:latin typeface="+mj-ea"/>
                <a:ea typeface="+mj-ea"/>
              </a:rPr>
              <a:t>&amp;</a:t>
            </a:r>
            <a:r>
              <a:rPr kumimoji="0" lang="zh-TW" altLang="zh-TW" sz="2400" dirty="0">
                <a:solidFill>
                  <a:schemeClr val="bg1"/>
                </a:solidFill>
                <a:latin typeface="+mj-ea"/>
                <a:ea typeface="+mj-ea"/>
              </a:rPr>
              <a:t>路徑</a:t>
            </a:r>
            <a:r>
              <a:rPr kumimoji="0" lang="en-US" altLang="zh-TW" sz="24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en-US" altLang="zh-TW" sz="2400" dirty="0" err="1">
                <a:solidFill>
                  <a:schemeClr val="bg1"/>
                </a:solidFill>
                <a:latin typeface="+mj-ea"/>
                <a:ea typeface="+mj-ea"/>
              </a:rPr>
              <a:t>Ctrl+P</a:t>
            </a:r>
            <a:r>
              <a:rPr kumimoji="0" lang="en-US" altLang="zh-TW" sz="2400" dirty="0">
                <a:solidFill>
                  <a:schemeClr val="bg1"/>
                </a:solidFill>
                <a:latin typeface="+mj-ea"/>
                <a:ea typeface="+mj-ea"/>
              </a:rPr>
              <a:t>-&gt; Follow Path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zh-TW" sz="2400" dirty="0">
                <a:solidFill>
                  <a:schemeClr val="bg1"/>
                </a:solidFill>
                <a:latin typeface="+mj-ea"/>
                <a:ea typeface="+mj-ea"/>
              </a:rPr>
              <a:t>調整物件與路徑</a:t>
            </a:r>
            <a:endParaRPr kumimoji="0" lang="zh-TW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內容版面配置區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00213"/>
            <a:ext cx="8734425" cy="4695825"/>
          </a:xfrm>
        </p:spPr>
      </p:pic>
      <p:sp>
        <p:nvSpPr>
          <p:cNvPr id="6" name="矩形 5"/>
          <p:cNvSpPr/>
          <p:nvPr/>
        </p:nvSpPr>
        <p:spPr>
          <a:xfrm>
            <a:off x="323850" y="2636838"/>
            <a:ext cx="49720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在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Target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選項選擇另一個物件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範例為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Cone)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內容版面配置區 3" descr="1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196975"/>
            <a:ext cx="6191250" cy="4481513"/>
          </a:xfrm>
        </p:spPr>
      </p:pic>
      <p:sp>
        <p:nvSpPr>
          <p:cNvPr id="5" name="矩形 4"/>
          <p:cNvSpPr/>
          <p:nvPr/>
        </p:nvSpPr>
        <p:spPr>
          <a:xfrm>
            <a:off x="323850" y="5876925"/>
            <a:ext cx="87249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latin typeface="+mj-ea"/>
                <a:ea typeface="+mj-ea"/>
              </a:rPr>
              <a:t>這樣原先的物件，就會和另一個物件結合在一起，並且不能移動，若要移動的話，要</a:t>
            </a:r>
            <a:endParaRPr kumimoji="0" lang="en-US" altLang="zh-TW" b="1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latin typeface="+mj-ea"/>
                <a:ea typeface="+mj-ea"/>
              </a:rPr>
              <a:t>選擇另一個物件移動才行。</a:t>
            </a:r>
            <a:endParaRPr kumimoji="0" lang="zh-TW" altLang="zh-TW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908050"/>
            <a:ext cx="8291512" cy="54165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Limit Constraint(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極限限制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18434" name="圖片 3" descr="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6612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42988" y="2276475"/>
            <a:ext cx="1997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拉出一個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cube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95738" y="5732463"/>
            <a:ext cx="44053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Object Constraints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→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Limit Location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0200" y="1268413"/>
            <a:ext cx="4824413" cy="495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sz="1800" b="1" dirty="0" smtClean="0">
                <a:solidFill>
                  <a:schemeClr val="tx1"/>
                </a:solidFill>
                <a:latin typeface="+mj-ea"/>
              </a:rPr>
              <a:t>可在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</a:rPr>
              <a:t>下方的</a:t>
            </a:r>
            <a:r>
              <a:rPr lang="zh-TW" altLang="zh-TW" sz="1800" b="1" dirty="0" smtClean="0">
                <a:solidFill>
                  <a:schemeClr val="tx1"/>
                </a:solidFill>
                <a:latin typeface="+mj-ea"/>
              </a:rPr>
              <a:t>選單裡輸入最大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</a:rPr>
              <a:t>與</a:t>
            </a:r>
            <a:r>
              <a:rPr lang="zh-TW" altLang="zh-TW" sz="1800" b="1" dirty="0" smtClean="0">
                <a:solidFill>
                  <a:schemeClr val="tx1"/>
                </a:solidFill>
                <a:latin typeface="+mj-ea"/>
              </a:rPr>
              <a:t>最小</a:t>
            </a:r>
            <a:r>
              <a:rPr lang="zh-TW" altLang="en-US" sz="1800" b="1" dirty="0" smtClean="0">
                <a:solidFill>
                  <a:schemeClr val="tx1"/>
                </a:solidFill>
                <a:latin typeface="+mj-ea"/>
              </a:rPr>
              <a:t>的</a:t>
            </a:r>
            <a:r>
              <a:rPr lang="en-US" altLang="zh-TW" sz="1800" b="1" dirty="0" smtClean="0">
                <a:solidFill>
                  <a:schemeClr val="tx1"/>
                </a:solidFill>
                <a:latin typeface="+mj-ea"/>
              </a:rPr>
              <a:t>X</a:t>
            </a:r>
            <a:r>
              <a:rPr lang="zh-TW" altLang="zh-TW" sz="1800" b="1" dirty="0" smtClean="0">
                <a:solidFill>
                  <a:schemeClr val="tx1"/>
                </a:solidFill>
                <a:latin typeface="+mj-ea"/>
              </a:rPr>
              <a:t>、</a:t>
            </a:r>
            <a:r>
              <a:rPr lang="en-US" altLang="zh-TW" sz="1800" b="1" dirty="0" smtClean="0">
                <a:solidFill>
                  <a:schemeClr val="tx1"/>
                </a:solidFill>
                <a:latin typeface="+mj-ea"/>
              </a:rPr>
              <a:t>Y</a:t>
            </a:r>
            <a:r>
              <a:rPr lang="zh-TW" altLang="zh-TW" sz="1800" b="1" dirty="0" smtClean="0">
                <a:solidFill>
                  <a:schemeClr val="tx1"/>
                </a:solidFill>
                <a:latin typeface="+mj-ea"/>
              </a:rPr>
              <a:t>、</a:t>
            </a:r>
            <a:r>
              <a:rPr lang="en-US" altLang="zh-TW" sz="1800" b="1" dirty="0" smtClean="0">
                <a:solidFill>
                  <a:schemeClr val="tx1"/>
                </a:solidFill>
                <a:latin typeface="+mj-ea"/>
              </a:rPr>
              <a:t>Z</a:t>
            </a:r>
            <a:r>
              <a:rPr lang="zh-TW" altLang="zh-TW" sz="1800" b="1" dirty="0" smtClean="0">
                <a:solidFill>
                  <a:schemeClr val="tx1"/>
                </a:solidFill>
                <a:latin typeface="+mj-ea"/>
              </a:rPr>
              <a:t>質</a:t>
            </a:r>
            <a:endParaRPr lang="zh-TW" altLang="en-US" sz="18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9458" name="內容版面配置區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16113"/>
            <a:ext cx="4287838" cy="4392612"/>
          </a:xfrm>
        </p:spPr>
      </p:pic>
      <p:pic>
        <p:nvPicPr>
          <p:cNvPr id="19459" name="圖片 4" descr="1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16113"/>
            <a:ext cx="4176712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297238" y="6383338"/>
            <a:ext cx="57245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b="1" dirty="0">
                <a:latin typeface="+mj-ea"/>
                <a:ea typeface="+mj-ea"/>
              </a:rPr>
              <a:t>這樣就可讓物件到了一定的坐標就無法再繼續移動下去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Locked track(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鎖定軌道</a:t>
            </a:r>
            <a:r>
              <a:rPr lang="en-US" altLang="zh-TW" b="1" dirty="0" smtClean="0">
                <a:solidFill>
                  <a:srgbClr val="C00000"/>
                </a:solidFill>
                <a:latin typeface="+mj-ea"/>
                <a:ea typeface="+mj-ea"/>
              </a:rPr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0482" name="內容版面配置區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（二）</a:t>
            </a:r>
            <a:r>
              <a:rPr lang="en-US" altLang="zh-TW" b="1" smtClean="0"/>
              <a:t>Tracking</a:t>
            </a:r>
            <a:r>
              <a:rPr lang="zh-TW" altLang="en-US" b="1" smtClean="0"/>
              <a:t>　</a:t>
            </a:r>
            <a:r>
              <a:rPr lang="zh-TW" altLang="zh-TW" b="1" smtClean="0"/>
              <a:t>追踨</a:t>
            </a:r>
            <a:endParaRPr lang="zh-TW" altLang="en-US" smtClean="0"/>
          </a:p>
        </p:txBody>
      </p:sp>
      <p:pic>
        <p:nvPicPr>
          <p:cNvPr id="20483" name="圖片 4" descr="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379663"/>
            <a:ext cx="60483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692275" y="3500438"/>
            <a:ext cx="2517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拉出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cube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和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sphere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19475" y="5805488"/>
            <a:ext cx="4405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Object Constraints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→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 Locked track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內容版面配置區 3" descr="1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288" y="1412875"/>
            <a:ext cx="8928100" cy="4573588"/>
          </a:xfrm>
        </p:spPr>
      </p:pic>
      <p:sp>
        <p:nvSpPr>
          <p:cNvPr id="5" name="矩形 4"/>
          <p:cNvSpPr/>
          <p:nvPr/>
        </p:nvSpPr>
        <p:spPr>
          <a:xfrm>
            <a:off x="4572000" y="479742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在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Target</a:t>
            </a:r>
            <a:r>
              <a:rPr kumimoji="0" lang="zh-TW" altLang="zh-TW" b="1" dirty="0">
                <a:solidFill>
                  <a:schemeClr val="bg1"/>
                </a:solidFill>
                <a:latin typeface="+mj-ea"/>
                <a:ea typeface="+mj-ea"/>
              </a:rPr>
              <a:t>選項選擇另一個物件</a:t>
            </a:r>
            <a:endParaRPr kumimoji="0" lang="en-US" altLang="zh-TW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　　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0"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範例為</a:t>
            </a:r>
            <a:r>
              <a:rPr kumimoji="0" lang="en-US" altLang="zh-TW" b="1" dirty="0">
                <a:solidFill>
                  <a:schemeClr val="bg1"/>
                </a:solidFill>
                <a:latin typeface="+mj-ea"/>
                <a:ea typeface="+mj-ea"/>
              </a:rPr>
              <a:t>sphere)</a:t>
            </a:r>
            <a:endParaRPr kumimoji="0" lang="zh-TW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681</Words>
  <Application>Microsoft Office PowerPoint</Application>
  <PresentationFormat>如螢幕大小 (4:3)</PresentationFormat>
  <Paragraphs>86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4</vt:i4>
      </vt:variant>
      <vt:variant>
        <vt:lpstr>投影片標題</vt:lpstr>
      </vt:variant>
      <vt:variant>
        <vt:i4>38</vt:i4>
      </vt:variant>
    </vt:vector>
  </HeadingPairs>
  <TitlesOfParts>
    <vt:vector size="49" baseType="lpstr">
      <vt:lpstr>Constantia</vt:lpstr>
      <vt:lpstr>新細明體</vt:lpstr>
      <vt:lpstr>Arial</vt:lpstr>
      <vt:lpstr>Calibri</vt:lpstr>
      <vt:lpstr>微軟正黑體</vt:lpstr>
      <vt:lpstr>Wingdings 2</vt:lpstr>
      <vt:lpstr>MS Gothic</vt:lpstr>
      <vt:lpstr>流線</vt:lpstr>
      <vt:lpstr>流線</vt:lpstr>
      <vt:lpstr>流線</vt:lpstr>
      <vt:lpstr>流線</vt:lpstr>
      <vt:lpstr>投影片 1</vt:lpstr>
      <vt:lpstr>Object Constraint(物件限制)</vt:lpstr>
      <vt:lpstr>(一) Transform　取代 </vt:lpstr>
      <vt:lpstr>投影片 4</vt:lpstr>
      <vt:lpstr>投影片 5</vt:lpstr>
      <vt:lpstr>投影片 6</vt:lpstr>
      <vt:lpstr>可在下方的選單裡輸入最大與最小的X、Y、Z質</vt:lpstr>
      <vt:lpstr>（二）Tracking　追踨</vt:lpstr>
      <vt:lpstr>投影片 9</vt:lpstr>
      <vt:lpstr>投影片 10</vt:lpstr>
      <vt:lpstr>（三）Relationship　關聯</vt:lpstr>
      <vt:lpstr>投影片 12</vt:lpstr>
      <vt:lpstr>Following Paths and Curves (跟隨路徑與曲線) 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Curve(曲線) →Bezier(貝茲曲線) &amp;Circle(圓圈)</vt:lpstr>
      <vt:lpstr>Circle(圓圈)</vt:lpstr>
      <vt:lpstr>投影片 23</vt:lpstr>
      <vt:lpstr>Bezier(貝茲曲線)</vt:lpstr>
      <vt:lpstr>群組★★★★★</vt:lpstr>
      <vt:lpstr>bevel object(斜角物件)</vt:lpstr>
      <vt:lpstr>選擇群組</vt:lpstr>
      <vt:lpstr>投影片 28</vt:lpstr>
      <vt:lpstr>Following Paths and Curves (跟隨路徑與曲線) Bezier(貝茲曲線)  Circle(圓圈)</vt:lpstr>
      <vt:lpstr>投影片 30</vt:lpstr>
      <vt:lpstr>投影片 31</vt:lpstr>
      <vt:lpstr>投影片 32</vt:lpstr>
      <vt:lpstr>Ctrl+D 複製軌道</vt:lpstr>
      <vt:lpstr>Circle 圓環</vt:lpstr>
      <vt:lpstr>上下圓環：軌道管子的寬度 中間的點：軌道路徑</vt:lpstr>
      <vt:lpstr>投影片 36</vt:lpstr>
      <vt:lpstr>投影片 37</vt:lpstr>
      <vt:lpstr>投影片 38</vt:lpstr>
    </vt:vector>
  </TitlesOfParts>
  <Company>Hollings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Hsu22</dc:creator>
  <cp:lastModifiedBy>greg</cp:lastModifiedBy>
  <cp:revision>6</cp:revision>
  <dcterms:created xsi:type="dcterms:W3CDTF">2011-11-24T18:51:57Z</dcterms:created>
  <dcterms:modified xsi:type="dcterms:W3CDTF">2012-12-03T08:16:02Z</dcterms:modified>
</cp:coreProperties>
</file>