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8" r:id="rId1"/>
  </p:sldMasterIdLst>
  <p:notesMasterIdLst>
    <p:notesMasterId r:id="rId28"/>
  </p:notesMasterIdLst>
  <p:sldIdLst>
    <p:sldId id="273" r:id="rId2"/>
    <p:sldId id="350" r:id="rId3"/>
    <p:sldId id="352" r:id="rId4"/>
    <p:sldId id="351" r:id="rId5"/>
    <p:sldId id="339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BE64BA3-D420-48E0-A41E-B39FAA4339A1}">
  <a:tblStyle styleId="{FBE64BA3-D420-48E0-A41E-B39FAA4339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8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7140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red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295550" y="2655750"/>
            <a:ext cx="6552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1295550" y="2655750"/>
            <a:ext cx="6552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blue">
  <p:cSld name="TITLE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557300" y="2187325"/>
            <a:ext cx="6029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557300" y="3558146"/>
            <a:ext cx="6029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yellow">
  <p:cSld name="TITLE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ctrTitle"/>
          </p:nvPr>
        </p:nvSpPr>
        <p:spPr>
          <a:xfrm>
            <a:off x="1557300" y="2187325"/>
            <a:ext cx="6029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1557300" y="3558146"/>
            <a:ext cx="6029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red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1104300" y="3034800"/>
            <a:ext cx="6935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5" name="Google Shape;35;p9"/>
          <p:cNvSpPr txBox="1"/>
          <p:nvPr/>
        </p:nvSpPr>
        <p:spPr>
          <a:xfrm>
            <a:off x="3593400" y="1322831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198A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rgbClr val="0198AD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TITLE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1104300" y="3034800"/>
            <a:ext cx="6935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9" name="Google Shape;39;p10"/>
          <p:cNvSpPr txBox="1"/>
          <p:nvPr/>
        </p:nvSpPr>
        <p:spPr>
          <a:xfrm>
            <a:off x="3593400" y="1711768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5A5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rgbClr val="F5A5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911700" y="1600200"/>
            <a:ext cx="7320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804798" y="1600200"/>
            <a:ext cx="36570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682202" y="1600200"/>
            <a:ext cx="36570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89284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3256050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3"/>
          </p:nvPr>
        </p:nvSpPr>
        <p:spPr>
          <a:xfrm>
            <a:off x="6022816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1700" y="1600200"/>
            <a:ext cx="7320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859CB1"/>
              </a:buClr>
              <a:buSzPts val="3000"/>
              <a:buFont typeface="Source Sans Pro"/>
              <a:buChar char="▸"/>
              <a:defRPr sz="3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2400"/>
              <a:buFont typeface="Source Sans Pro"/>
              <a:buChar char="○"/>
              <a:defRPr sz="24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2400"/>
              <a:buFont typeface="Source Sans Pro"/>
              <a:buChar char="■"/>
              <a:defRPr sz="24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●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○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■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●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○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■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8" name="Google Shape;171;p39"/>
          <p:cNvSpPr/>
          <p:nvPr/>
        </p:nvSpPr>
        <p:spPr>
          <a:xfrm>
            <a:off x="4068207" y="1988840"/>
            <a:ext cx="1007582" cy="1209185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33;p34"/>
          <p:cNvSpPr txBox="1"/>
          <p:nvPr/>
        </p:nvSpPr>
        <p:spPr>
          <a:xfrm>
            <a:off x="539552" y="3272041"/>
            <a:ext cx="8075240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600"/>
              </a:spcBef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單元</a:t>
            </a:r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3 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利用</a:t>
            </a:r>
            <a:r>
              <a:rPr lang="en-US" altLang="zh-TW" sz="4000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TextView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、</a:t>
            </a:r>
            <a:r>
              <a:rPr lang="en-US" altLang="zh-TW" sz="4000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EditText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和</a:t>
            </a:r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Button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設計</a:t>
            </a:r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App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的操作畫面</a:t>
            </a:r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Button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介面元件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Google Shape;133;p34"/>
          <p:cNvSpPr txBox="1"/>
          <p:nvPr/>
        </p:nvSpPr>
        <p:spPr>
          <a:xfrm>
            <a:off x="457200" y="1268760"/>
            <a:ext cx="8435280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fontAlgn="t"/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以下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程式碼會在介面佈局檔建立一個按鈕，按鈕上面顯示一個名字叫做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btn_do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的字串，這個字串是定義在字串資源檔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strings.xml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裏頭：</a:t>
            </a:r>
          </a:p>
          <a:p>
            <a:pPr lvl="0" fontAlgn="t"/>
            <a:endParaRPr lang="zh-TW" altLang="en-US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lvl="0" fontAlgn="t"/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&lt;Button</a:t>
            </a:r>
          </a:p>
          <a:p>
            <a:pPr lvl="0" fontAlgn="t"/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</a:t>
            </a:r>
            <a:r>
              <a:rPr lang="en-US" altLang="zh-TW" sz="20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android:id</a:t>
            </a:r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="@+id/</a:t>
            </a:r>
            <a:r>
              <a:rPr lang="en-US" altLang="zh-TW" sz="20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btnDoSug</a:t>
            </a:r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"</a:t>
            </a:r>
          </a:p>
          <a:p>
            <a:pPr lvl="0" fontAlgn="t"/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</a:t>
            </a:r>
            <a:r>
              <a:rPr lang="en-US" altLang="zh-TW" sz="20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android:layout_width</a:t>
            </a:r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="</a:t>
            </a:r>
            <a:r>
              <a:rPr lang="en-US" altLang="zh-TW" sz="20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match_parent</a:t>
            </a:r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" </a:t>
            </a:r>
          </a:p>
          <a:p>
            <a:pPr lvl="0" fontAlgn="t"/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</a:t>
            </a:r>
            <a:r>
              <a:rPr lang="en-US" altLang="zh-TW" sz="20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android:layout_height</a:t>
            </a:r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="</a:t>
            </a:r>
            <a:r>
              <a:rPr lang="en-US" altLang="zh-TW" sz="20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wrap_content</a:t>
            </a:r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" </a:t>
            </a:r>
          </a:p>
          <a:p>
            <a:pPr lvl="0" fontAlgn="t"/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</a:t>
            </a:r>
            <a:r>
              <a:rPr lang="en-US" altLang="zh-TW" sz="20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android:text</a:t>
            </a:r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="@string/</a:t>
            </a:r>
            <a:r>
              <a:rPr lang="en-US" altLang="zh-TW" sz="20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btn_do</a:t>
            </a:r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" /&gt;</a:t>
            </a:r>
          </a:p>
        </p:txBody>
      </p:sp>
      <p:sp>
        <p:nvSpPr>
          <p:cNvPr id="13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167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8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的操作畫面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133;p34"/>
          <p:cNvSpPr txBox="1"/>
          <p:nvPr/>
        </p:nvSpPr>
        <p:spPr>
          <a:xfrm>
            <a:off x="457200" y="1268760"/>
            <a:ext cx="8435280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81075" lvl="0" indent="-981075" fontAlgn="t"/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Step 1.	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先依照上一個單元介紹的方式建立一個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App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專案。新專案的介面佈局檔會顯示「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Hello World!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」，它是在一個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TextView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元件中。</a:t>
            </a:r>
          </a:p>
        </p:txBody>
      </p:sp>
    </p:spTree>
    <p:extLst>
      <p:ext uri="{BB962C8B-B14F-4D97-AF65-F5344CB8AC3E}">
        <p14:creationId xmlns:p14="http://schemas.microsoft.com/office/powerpoint/2010/main" val="3845948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8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的操作畫面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133;p34"/>
          <p:cNvSpPr txBox="1"/>
          <p:nvPr/>
        </p:nvSpPr>
        <p:spPr>
          <a:xfrm>
            <a:off x="457200" y="1124744"/>
            <a:ext cx="8435280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81075" lvl="0" indent="-981075" fontAlgn="t"/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Step 2.	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用滑鼠左鍵按住該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TextView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元件，不要放開，將它拖曳到畫面左上角，如圖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3-3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60" y="2035199"/>
            <a:ext cx="63373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346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8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的操作畫面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133;p34"/>
          <p:cNvSpPr txBox="1"/>
          <p:nvPr/>
        </p:nvSpPr>
        <p:spPr>
          <a:xfrm>
            <a:off x="457200" y="1124744"/>
            <a:ext cx="8435280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81075" lvl="0" indent="-981075" fontAlgn="t"/>
            <a:r>
              <a:rPr lang="en-US" altLang="zh-TW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Step 3.	</a:t>
            </a:r>
            <a:r>
              <a:rPr lang="zh-TW" altLang="en-US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接下來要變更</a:t>
            </a:r>
            <a:r>
              <a:rPr lang="en-US" altLang="zh-TW" sz="20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TextView</a:t>
            </a:r>
            <a:r>
              <a:rPr lang="zh-TW" altLang="en-US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元件中顯示的文字，用滑鼠左鍵點一下該</a:t>
            </a:r>
            <a:r>
              <a:rPr lang="en-US" altLang="zh-TW" sz="20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TextView</a:t>
            </a:r>
            <a:r>
              <a:rPr lang="zh-TW" altLang="en-US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元件，然後在</a:t>
            </a:r>
            <a:r>
              <a:rPr lang="en-US" altLang="zh-TW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Android </a:t>
            </a:r>
            <a:r>
              <a:rPr lang="en-US" altLang="zh-TW" sz="20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Sdutio</a:t>
            </a:r>
            <a:r>
              <a:rPr lang="zh-TW" altLang="en-US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右邊的</a:t>
            </a:r>
            <a:r>
              <a:rPr lang="en-US" altLang="zh-TW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Attributes</a:t>
            </a:r>
            <a:r>
              <a:rPr lang="zh-TW" altLang="en-US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視窗找到</a:t>
            </a:r>
            <a:r>
              <a:rPr lang="en-US" altLang="zh-TW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</a:t>
            </a:r>
            <a:r>
              <a:rPr lang="zh-TW" altLang="en-US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屬性（參考圖</a:t>
            </a:r>
            <a:r>
              <a:rPr lang="en-US" altLang="zh-TW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3-4</a:t>
            </a:r>
            <a:r>
              <a:rPr lang="zh-TW" altLang="en-US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），點選它右邊的「∙∙∙」按鈕。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39" y="2204863"/>
            <a:ext cx="6264905" cy="463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72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8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的操作畫面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133;p34"/>
          <p:cNvSpPr txBox="1"/>
          <p:nvPr/>
        </p:nvSpPr>
        <p:spPr>
          <a:xfrm>
            <a:off x="457200" y="1124744"/>
            <a:ext cx="8435280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81075" lvl="0" indent="-981075" fontAlgn="t"/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Step 4.	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畫面會出現圖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3-5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的對話盒，點選右上角的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Add new resource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，再選擇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New string Value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</a:p>
        </p:txBody>
      </p:sp>
      <p:pic>
        <p:nvPicPr>
          <p:cNvPr id="5122" name="Picture 2" descr="E:\users\davidsun\books\android 程式設計入門、應用到精通 第五版\fig003-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6266448" cy="183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587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8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的操作畫面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133;p34"/>
          <p:cNvSpPr txBox="1"/>
          <p:nvPr/>
        </p:nvSpPr>
        <p:spPr>
          <a:xfrm>
            <a:off x="457200" y="1124744"/>
            <a:ext cx="8435280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81075" lvl="0" indent="-981075" fontAlgn="t"/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Step 5.	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畫面會出現圖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3-6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的對話盒，最上面的欄位是設定字串名稱。字串名稱一定要用小寫英文或是底線字元「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_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」，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請輸入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gender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。第二個欄位是輸入字串的內容，字串內容可以使用任何語言，像是繁體中文、簡體中文、日文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...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。請在這裡輸入「性別：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」。</a:t>
            </a:r>
            <a:endParaRPr lang="zh-TW" altLang="en-US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34500"/>
            <a:ext cx="4824536" cy="343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75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8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的操作畫面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133;p34"/>
          <p:cNvSpPr txBox="1"/>
          <p:nvPr/>
        </p:nvSpPr>
        <p:spPr>
          <a:xfrm>
            <a:off x="457200" y="1124744"/>
            <a:ext cx="8435280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81075" lvl="0" indent="-981075" fontAlgn="t"/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Step 6.	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接下來我們要修改字體大小。用滑鼠右鍵點選左下角的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Component Tree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視窗中的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textView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元件（參考圖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3-7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），選擇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Go to XML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，就會切換到該元件的程式碼。</a:t>
            </a:r>
          </a:p>
        </p:txBody>
      </p:sp>
      <p:pic>
        <p:nvPicPr>
          <p:cNvPr id="7170" name="Picture 2" descr="E:\users\davidsun\books\android 程式設計入門、應用到精通 第五版\fig003-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77268"/>
            <a:ext cx="6262315" cy="43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98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8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的操作畫面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133;p34"/>
          <p:cNvSpPr txBox="1"/>
          <p:nvPr/>
        </p:nvSpPr>
        <p:spPr>
          <a:xfrm>
            <a:off x="457200" y="1124744"/>
            <a:ext cx="4186808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81075" lvl="0" indent="-981075" fontAlgn="t"/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Step 7.	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現在我們要修改介面佈局檔的程式碼，幫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TextView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元件加入字體大小的設定。請參考圖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3-8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的操作說明，在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TextView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元件中新增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一行屬性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設定。這個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textSize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屬性是指定介面元件上顯示的字體大小，字體大小的單位必須是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sp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zh-TW" altLang="en-US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7"/>
            <a:ext cx="3136685" cy="589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112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8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的操作畫面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133;p34"/>
          <p:cNvSpPr txBox="1"/>
          <p:nvPr/>
        </p:nvSpPr>
        <p:spPr>
          <a:xfrm>
            <a:off x="457200" y="1124744"/>
            <a:ext cx="8435280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81075" lvl="0" indent="-981075" fontAlgn="t"/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設定介面元件屬性的第二種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方法：</a:t>
            </a:r>
            <a:endParaRPr lang="en-US" altLang="zh-TW" sz="2400" b="1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981075" lvl="0" indent="-981075" fontAlgn="t"/>
            <a:endParaRPr lang="en-US" altLang="zh-TW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lvl="0" fontAlgn="t"/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先用滑鼠點選要設定屬性的元件，右邊的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Attributes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視窗會顯示它的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屬性，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但是它只顯示常用屬性，如果要檢視全部屬性，必須點選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Attributes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視窗上方工具列中的「↹」按鈕，就可以在屬性清單中找到要修改的屬性。如果要搜尋屬性，可以點選旁邊的搜尋按鈕。</a:t>
            </a:r>
          </a:p>
        </p:txBody>
      </p:sp>
    </p:spTree>
    <p:extLst>
      <p:ext uri="{BB962C8B-B14F-4D97-AF65-F5344CB8AC3E}">
        <p14:creationId xmlns:p14="http://schemas.microsoft.com/office/powerpoint/2010/main" val="129419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8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的操作畫面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133;p34"/>
          <p:cNvSpPr txBox="1"/>
          <p:nvPr/>
        </p:nvSpPr>
        <p:spPr>
          <a:xfrm>
            <a:off x="457200" y="1124744"/>
            <a:ext cx="8435280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81075" lvl="0" indent="-981075" fontAlgn="t"/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Step 8.	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參考圖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3-9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說明操作。</a:t>
            </a:r>
            <a:endParaRPr lang="zh-TW" altLang="en-US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21639"/>
            <a:ext cx="7224266" cy="477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63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婚姻建議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Google Shape;133;p34"/>
          <p:cNvSpPr txBox="1"/>
          <p:nvPr/>
        </p:nvSpPr>
        <p:spPr>
          <a:xfrm>
            <a:off x="457200" y="1268760"/>
            <a:ext cx="8435280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fontAlgn="t"/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這個</a:t>
            </a:r>
            <a:r>
              <a:rPr lang="en-US" altLang="zh-TW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App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會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用到三種介面元件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：</a:t>
            </a:r>
            <a:r>
              <a:rPr lang="en-US" altLang="zh-TW" sz="2400" b="1" dirty="0" err="1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TextView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是用來顯示說明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訊息，</a:t>
            </a:r>
            <a:r>
              <a:rPr lang="en-US" altLang="zh-TW" sz="2400" b="1" dirty="0" err="1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EditText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可以讓使用者輸入資料，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Button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則是讓使用者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按下。</a:t>
            </a:r>
            <a:endParaRPr lang="en-US" altLang="zh-TW" sz="1800" b="1" dirty="0">
              <a:solidFill>
                <a:srgbClr val="0070C0"/>
              </a:solidFill>
              <a:latin typeface="Consolas" panose="020B0609020204030204" pitchFamily="49" charset="0"/>
              <a:ea typeface="微軟正黑體 Light" panose="020B0304030504040204" pitchFamily="34" charset="-120"/>
            </a:endParaRPr>
          </a:p>
        </p:txBody>
      </p:sp>
      <p:sp>
        <p:nvSpPr>
          <p:cNvPr id="13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 descr="E:\users\davidsun\books\android 程式設計入門、應用到精通 第五版\fig003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34127"/>
            <a:ext cx="2701410" cy="45023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660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8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的操作畫面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133;p34"/>
          <p:cNvSpPr txBox="1"/>
          <p:nvPr/>
        </p:nvSpPr>
        <p:spPr>
          <a:xfrm>
            <a:off x="457200" y="1124744"/>
            <a:ext cx="8435280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81075" lvl="0" indent="-981075" fontAlgn="t"/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Step 9.	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上一個步驟加入的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Plain Text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其實就是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EditText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元件，我們要修改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ID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和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這二個屬性。因為程式碼會用到這個元件，所以要依照它的用途來命名。這個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EditText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元件是讓使用者輸入性別，所以我們將它取名為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edtGender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。開頭小寫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edt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表示它是一個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EditText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元件。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ID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屬性在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Attributes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視窗最上面，直接將它改成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edtGender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。然後往下捲動，找到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屬性，把它的內容清空。這樣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App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啟動的時候就不會顯示任何文字。</a:t>
            </a:r>
          </a:p>
        </p:txBody>
      </p:sp>
    </p:spTree>
    <p:extLst>
      <p:ext uri="{BB962C8B-B14F-4D97-AF65-F5344CB8AC3E}">
        <p14:creationId xmlns:p14="http://schemas.microsoft.com/office/powerpoint/2010/main" val="1026050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8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的操作畫面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133;p34"/>
          <p:cNvSpPr txBox="1"/>
          <p:nvPr/>
        </p:nvSpPr>
        <p:spPr>
          <a:xfrm>
            <a:off x="457200" y="1124744"/>
            <a:ext cx="8435280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50950" lvl="0" indent="-1250950" fontAlgn="t"/>
            <a:r>
              <a:rPr lang="en-US" altLang="zh-TW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Step 10.	</a:t>
            </a:r>
            <a:r>
              <a:rPr lang="zh-TW" altLang="en-US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接下來要再加入一個</a:t>
            </a:r>
            <a:r>
              <a:rPr lang="en-US" altLang="zh-TW" sz="22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TextView</a:t>
            </a:r>
            <a:r>
              <a:rPr lang="zh-TW" altLang="en-US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元件，操作方式類似步驟八。唯一的不同就是換成</a:t>
            </a:r>
            <a:r>
              <a:rPr lang="en-US" altLang="zh-TW" sz="22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TextView</a:t>
            </a:r>
            <a:r>
              <a:rPr lang="zh-TW" altLang="en-US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，請參考圖</a:t>
            </a:r>
            <a:r>
              <a:rPr lang="en-US" altLang="zh-TW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3-10</a:t>
            </a:r>
            <a:r>
              <a:rPr lang="zh-TW" altLang="en-US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14" y="2060848"/>
            <a:ext cx="7216333" cy="469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449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8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的操作畫面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133;p34"/>
          <p:cNvSpPr txBox="1"/>
          <p:nvPr/>
        </p:nvSpPr>
        <p:spPr>
          <a:xfrm>
            <a:off x="457200" y="1124744"/>
            <a:ext cx="8435280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50950" lvl="0" indent="-1250950" fontAlgn="t"/>
            <a:r>
              <a:rPr lang="zh-TW" altLang="en-US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清除介面元件之間的</a:t>
            </a:r>
            <a:r>
              <a:rPr lang="zh-TW" altLang="en-US" sz="28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連結：</a:t>
            </a:r>
            <a:endParaRPr lang="zh-TW" altLang="en-US" sz="28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1250950" lvl="0" indent="-1250950" fontAlgn="t"/>
            <a:endParaRPr lang="zh-TW" altLang="en-US" sz="28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lvl="0" fontAlgn="t"/>
            <a:r>
              <a:rPr lang="zh-TW" altLang="en-US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如果想要清除介面元件之間的連結，可以先用滑鼠左鍵點一下要清除連結的元件，然後把滑鼠游標移到該元件上，就會在元件左下方顯示一個紅色的「</a:t>
            </a:r>
            <a:r>
              <a:rPr lang="en-US" altLang="zh-TW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X</a:t>
            </a:r>
            <a:r>
              <a:rPr lang="zh-TW" altLang="en-US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」，用滑鼠按一下該按鈕，就可以清除元件的連結。</a:t>
            </a:r>
          </a:p>
        </p:txBody>
      </p:sp>
    </p:spTree>
    <p:extLst>
      <p:ext uri="{BB962C8B-B14F-4D97-AF65-F5344CB8AC3E}">
        <p14:creationId xmlns:p14="http://schemas.microsoft.com/office/powerpoint/2010/main" val="2850397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8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的操作畫面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133;p34"/>
          <p:cNvSpPr txBox="1"/>
          <p:nvPr/>
        </p:nvSpPr>
        <p:spPr>
          <a:xfrm>
            <a:off x="457200" y="1124744"/>
            <a:ext cx="8435280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5225" lvl="0" indent="-1165225" fontAlgn="t"/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Step 11.	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現在重複步驟三到步驟七，把這個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TextView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顯示的文字換成「年齡：」（執行步驟五的時候可以把這個字串取名為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age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），字體大小同樣設定成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22sp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</a:p>
          <a:p>
            <a:pPr marL="981075" lvl="0" indent="-981075" fontAlgn="t"/>
            <a:endParaRPr lang="zh-TW" altLang="en-US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1165225" lvl="0" indent="-1165225" fontAlgn="t"/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Step 12.	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接下來再重複步驟八到九，在「年齡：」字串下方加入一個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Plain Text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元件，把它取名為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edtAge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。這個元件用來輸入年齡。</a:t>
            </a:r>
          </a:p>
        </p:txBody>
      </p:sp>
    </p:spTree>
    <p:extLst>
      <p:ext uri="{BB962C8B-B14F-4D97-AF65-F5344CB8AC3E}">
        <p14:creationId xmlns:p14="http://schemas.microsoft.com/office/powerpoint/2010/main" val="4256357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8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的操作畫面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133;p34"/>
          <p:cNvSpPr txBox="1"/>
          <p:nvPr/>
        </p:nvSpPr>
        <p:spPr>
          <a:xfrm>
            <a:off x="457200" y="1124744"/>
            <a:ext cx="8435280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5225" lvl="0" indent="-1165225" fontAlgn="t"/>
            <a:r>
              <a:rPr lang="en-US" altLang="zh-TW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Step 13.	</a:t>
            </a:r>
            <a:r>
              <a:rPr lang="zh-TW" altLang="en-US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現在要加入一個按鈕。操作方式同樣類似步驟八，只不過換成</a:t>
            </a:r>
            <a:r>
              <a:rPr lang="en-US" altLang="zh-TW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Button</a:t>
            </a:r>
            <a:r>
              <a:rPr lang="zh-TW" altLang="en-US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元件，請參考圖</a:t>
            </a:r>
            <a:r>
              <a:rPr lang="en-US" altLang="zh-TW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3-11</a:t>
            </a:r>
            <a:r>
              <a:rPr lang="zh-TW" altLang="en-US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。另外在設定</a:t>
            </a:r>
            <a:r>
              <a:rPr lang="en-US" altLang="zh-TW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Button</a:t>
            </a:r>
            <a:r>
              <a:rPr lang="zh-TW" altLang="en-US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元件四周的連結關係時，換成連到手機螢幕邊緣，不是和其他元件連結。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80853"/>
            <a:ext cx="6336704" cy="414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844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8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的操作畫面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133;p34"/>
          <p:cNvSpPr txBox="1"/>
          <p:nvPr/>
        </p:nvSpPr>
        <p:spPr>
          <a:xfrm>
            <a:off x="457200" y="1556792"/>
            <a:ext cx="8435280" cy="432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5225" lvl="0" indent="-1165225" fontAlgn="t"/>
            <a:r>
              <a:rPr lang="en-US" altLang="zh-TW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Step 14.	</a:t>
            </a:r>
            <a:r>
              <a:rPr lang="zh-TW" altLang="en-US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接下來是修改</a:t>
            </a:r>
            <a:r>
              <a:rPr lang="en-US" altLang="zh-TW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Button</a:t>
            </a:r>
            <a:r>
              <a:rPr lang="zh-TW" altLang="en-US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元件的</a:t>
            </a:r>
            <a:r>
              <a:rPr lang="en-US" altLang="zh-TW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ID</a:t>
            </a:r>
            <a:r>
              <a:rPr lang="zh-TW" altLang="en-US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和</a:t>
            </a:r>
            <a:r>
              <a:rPr lang="en-US" altLang="zh-TW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</a:t>
            </a:r>
            <a:r>
              <a:rPr lang="zh-TW" altLang="en-US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屬性。先把它的</a:t>
            </a:r>
            <a:r>
              <a:rPr lang="en-US" altLang="zh-TW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ID</a:t>
            </a:r>
            <a:r>
              <a:rPr lang="zh-TW" altLang="en-US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改為</a:t>
            </a:r>
            <a:r>
              <a:rPr lang="en-US" altLang="zh-TW" sz="28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btnDo</a:t>
            </a:r>
            <a:r>
              <a:rPr lang="zh-TW" altLang="en-US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，再利用步驟三到步驟五的方法，把</a:t>
            </a:r>
            <a:r>
              <a:rPr lang="en-US" altLang="zh-TW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Button</a:t>
            </a:r>
            <a:r>
              <a:rPr lang="zh-TW" altLang="en-US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上顯示的文字改為「建議」</a:t>
            </a:r>
            <a:r>
              <a:rPr lang="zh-TW" altLang="en-US" sz="28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zh-TW" altLang="en-US" sz="28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2310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8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的操作畫面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133;p34"/>
          <p:cNvSpPr txBox="1"/>
          <p:nvPr/>
        </p:nvSpPr>
        <p:spPr>
          <a:xfrm>
            <a:off x="457200" y="1124744"/>
            <a:ext cx="8435280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5225" lvl="0" indent="-1165225" fontAlgn="t"/>
            <a:r>
              <a:rPr lang="en-US" altLang="zh-TW" sz="22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Step </a:t>
            </a:r>
            <a:r>
              <a:rPr lang="en-US" altLang="zh-TW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15.	</a:t>
            </a:r>
            <a:r>
              <a:rPr lang="zh-TW" altLang="en-US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最後在</a:t>
            </a:r>
            <a:r>
              <a:rPr lang="en-US" altLang="zh-TW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Button</a:t>
            </a:r>
            <a:r>
              <a:rPr lang="zh-TW" altLang="en-US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元件下方加入一個</a:t>
            </a:r>
            <a:r>
              <a:rPr lang="en-US" altLang="zh-TW" sz="22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TextView</a:t>
            </a:r>
            <a:r>
              <a:rPr lang="zh-TW" altLang="en-US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元件，把它的控制鈕連到上方的</a:t>
            </a:r>
            <a:r>
              <a:rPr lang="en-US" altLang="zh-TW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Button</a:t>
            </a:r>
            <a:r>
              <a:rPr lang="zh-TW" altLang="en-US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元件，然後將它的</a:t>
            </a:r>
            <a:r>
              <a:rPr lang="en-US" altLang="zh-TW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ID</a:t>
            </a:r>
            <a:r>
              <a:rPr lang="zh-TW" altLang="en-US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設為</a:t>
            </a:r>
            <a:r>
              <a:rPr lang="en-US" altLang="zh-TW" sz="22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txtResult</a:t>
            </a:r>
            <a:r>
              <a:rPr lang="zh-TW" altLang="en-US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，清除它裏頭顯示的文字，最後把它的</a:t>
            </a:r>
            <a:r>
              <a:rPr lang="en-US" altLang="zh-TW" sz="22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textSize</a:t>
            </a:r>
            <a:r>
              <a:rPr lang="zh-TW" altLang="en-US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屬性設為</a:t>
            </a:r>
            <a:r>
              <a:rPr lang="en-US" altLang="zh-TW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20sp</a:t>
            </a:r>
            <a:r>
              <a:rPr lang="zh-TW" altLang="en-US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。圖</a:t>
            </a:r>
            <a:r>
              <a:rPr lang="en-US" altLang="zh-TW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3-12</a:t>
            </a:r>
            <a:r>
              <a:rPr lang="zh-TW" altLang="en-US" sz="22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是最後完成的畫面。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97" y="2657362"/>
            <a:ext cx="6209655" cy="407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48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介面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佈局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檔的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Google Shape;133;p34"/>
          <p:cNvSpPr txBox="1"/>
          <p:nvPr/>
        </p:nvSpPr>
        <p:spPr>
          <a:xfrm>
            <a:off x="457200" y="1268760"/>
            <a:ext cx="8435280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fontAlgn="t"/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介面佈局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檔是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一個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xml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格式的純文字檔，我們會在裏頭加入各種介面元件，例如按鈕。介面元件之間的從屬關係可以用樹狀圖來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表示：</a:t>
            </a:r>
            <a:endParaRPr lang="en-US" altLang="zh-TW" sz="1800" b="1" dirty="0">
              <a:solidFill>
                <a:srgbClr val="0070C0"/>
              </a:solidFill>
              <a:latin typeface="Consolas" panose="020B0609020204030204" pitchFamily="49" charset="0"/>
              <a:ea typeface="微軟正黑體 Light" panose="020B0304030504040204" pitchFamily="34" charset="-120"/>
            </a:endParaRPr>
          </a:p>
        </p:txBody>
      </p:sp>
      <p:sp>
        <p:nvSpPr>
          <p:cNvPr id="13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0968"/>
            <a:ext cx="3752551" cy="254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83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介面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佈局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檔的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Google Shape;133;p34"/>
          <p:cNvSpPr txBox="1"/>
          <p:nvPr/>
        </p:nvSpPr>
        <p:spPr>
          <a:xfrm>
            <a:off x="457200" y="1268760"/>
            <a:ext cx="8435280" cy="532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fontAlgn="t"/>
            <a:r>
              <a:rPr lang="zh-TW" altLang="en-US" sz="20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以下是</a:t>
            </a:r>
            <a:r>
              <a:rPr lang="zh-TW" altLang="en-US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單元</a:t>
            </a:r>
            <a:r>
              <a:rPr lang="en-US" altLang="zh-TW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</a:t>
            </a:r>
            <a:r>
              <a:rPr lang="zh-TW" altLang="en-US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圖</a:t>
            </a:r>
            <a:r>
              <a:rPr lang="en-US" altLang="zh-TW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2-16</a:t>
            </a:r>
            <a:r>
              <a:rPr lang="zh-TW" altLang="en-US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的介面佈局檔的</a:t>
            </a:r>
            <a:r>
              <a:rPr lang="zh-TW" altLang="en-US" sz="20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程式碼（完整程式碼請參考書上內容）：</a:t>
            </a:r>
            <a:endParaRPr lang="en-US" altLang="zh-TW" sz="2000" b="1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lvl="0" fontAlgn="t"/>
            <a:endParaRPr lang="en-US" altLang="zh-TW" sz="2400" b="1" dirty="0" smtClean="0">
              <a:solidFill>
                <a:srgbClr val="0070C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sz="1600" dirty="0" smtClean="0"/>
              <a:t>&lt;?</a:t>
            </a:r>
            <a:r>
              <a:rPr lang="en-US" altLang="zh-TW" sz="1600" dirty="0"/>
              <a:t>xml version="1.0" encoding="utf-8"?&gt;</a:t>
            </a:r>
            <a:endParaRPr lang="zh-TW" altLang="zh-TW" sz="1600" dirty="0"/>
          </a:p>
          <a:p>
            <a:r>
              <a:rPr lang="en-US" altLang="zh-TW" sz="1600" dirty="0"/>
              <a:t>&lt;</a:t>
            </a:r>
            <a:r>
              <a:rPr lang="en-US" altLang="zh-TW" sz="1600" b="1" dirty="0" err="1" smtClean="0"/>
              <a:t>android.support.constraint.ConstraintLayout</a:t>
            </a:r>
            <a:endParaRPr lang="en-US" altLang="zh-TW" sz="1600" dirty="0"/>
          </a:p>
          <a:p>
            <a:r>
              <a:rPr lang="en-US" altLang="zh-TW" sz="1600" dirty="0"/>
              <a:t> </a:t>
            </a:r>
            <a:r>
              <a:rPr lang="en-US" altLang="zh-TW" sz="1600" dirty="0" smtClean="0"/>
              <a:t>   ...&gt;</a:t>
            </a:r>
            <a:endParaRPr lang="zh-TW" altLang="zh-TW" sz="1600" dirty="0"/>
          </a:p>
          <a:p>
            <a:r>
              <a:rPr lang="en-US" altLang="zh-TW" sz="1600" dirty="0"/>
              <a:t> </a:t>
            </a:r>
            <a:endParaRPr lang="zh-TW" altLang="zh-TW" sz="1600" dirty="0"/>
          </a:p>
          <a:p>
            <a:r>
              <a:rPr lang="en-US" altLang="zh-TW" sz="1600" b="1" dirty="0"/>
              <a:t>    &lt;</a:t>
            </a:r>
            <a:r>
              <a:rPr lang="en-US" altLang="zh-TW" sz="1600" b="1" dirty="0" err="1"/>
              <a:t>TextView</a:t>
            </a:r>
            <a:endParaRPr lang="zh-TW" altLang="zh-TW" sz="1600" dirty="0"/>
          </a:p>
          <a:p>
            <a:r>
              <a:rPr lang="en-US" altLang="zh-TW" sz="1600" dirty="0"/>
              <a:t>        </a:t>
            </a:r>
            <a:r>
              <a:rPr lang="en-US" altLang="zh-TW" sz="1600" dirty="0" err="1"/>
              <a:t>android:layout_width</a:t>
            </a:r>
            <a:r>
              <a:rPr lang="en-US" altLang="zh-TW" sz="1600" dirty="0"/>
              <a:t>="</a:t>
            </a:r>
            <a:r>
              <a:rPr lang="en-US" altLang="zh-TW" sz="1600" dirty="0" err="1"/>
              <a:t>wrap_content</a:t>
            </a:r>
            <a:r>
              <a:rPr lang="en-US" altLang="zh-TW" sz="1600" dirty="0"/>
              <a:t>"</a:t>
            </a:r>
            <a:endParaRPr lang="zh-TW" altLang="zh-TW" sz="1600" dirty="0"/>
          </a:p>
          <a:p>
            <a:r>
              <a:rPr lang="en-US" altLang="zh-TW" sz="1600" dirty="0"/>
              <a:t>        </a:t>
            </a:r>
            <a:r>
              <a:rPr lang="en-US" altLang="zh-TW" sz="1600" dirty="0" err="1"/>
              <a:t>android:layout_height</a:t>
            </a:r>
            <a:r>
              <a:rPr lang="en-US" altLang="zh-TW" sz="1600" dirty="0"/>
              <a:t>="</a:t>
            </a:r>
            <a:r>
              <a:rPr lang="en-US" altLang="zh-TW" sz="1600" dirty="0" err="1" smtClean="0"/>
              <a:t>wrap_content</a:t>
            </a:r>
            <a:r>
              <a:rPr lang="en-US" altLang="zh-TW" sz="1600" dirty="0" smtClean="0"/>
              <a:t>“</a:t>
            </a:r>
          </a:p>
          <a:p>
            <a:r>
              <a:rPr lang="en-US" altLang="zh-TW" sz="1600" dirty="0" smtClean="0"/>
              <a:t>        </a:t>
            </a:r>
            <a:r>
              <a:rPr lang="en-US" altLang="zh-TW" sz="1600" dirty="0" err="1"/>
              <a:t>android:text</a:t>
            </a:r>
            <a:r>
              <a:rPr lang="en-US" altLang="zh-TW" sz="1600" dirty="0"/>
              <a:t>="Hello World</a:t>
            </a:r>
            <a:r>
              <a:rPr lang="en-US" altLang="zh-TW" sz="1600" dirty="0" smtClean="0"/>
              <a:t>!“</a:t>
            </a:r>
          </a:p>
          <a:p>
            <a:r>
              <a:rPr lang="en-US" altLang="zh-TW" sz="1600" dirty="0" smtClean="0"/>
              <a:t>        </a:t>
            </a:r>
            <a:r>
              <a:rPr lang="en-US" altLang="zh-TW" sz="1600" dirty="0" err="1" smtClean="0"/>
              <a:t>android:id</a:t>
            </a:r>
            <a:r>
              <a:rPr lang="en-US" altLang="zh-TW" sz="1600" dirty="0"/>
              <a:t>="@+</a:t>
            </a:r>
            <a:r>
              <a:rPr lang="en-US" altLang="zh-TW" sz="1600" dirty="0" smtClean="0"/>
              <a:t>id/</a:t>
            </a:r>
            <a:r>
              <a:rPr lang="en-US" altLang="zh-TW" sz="1600" dirty="0" err="1" smtClean="0"/>
              <a:t>textView</a:t>
            </a:r>
            <a:r>
              <a:rPr lang="en-US" altLang="zh-TW" sz="1600" dirty="0" smtClean="0"/>
              <a:t>“</a:t>
            </a:r>
          </a:p>
          <a:p>
            <a:r>
              <a:rPr lang="en-US" altLang="zh-TW" sz="1600" dirty="0"/>
              <a:t> </a:t>
            </a:r>
            <a:r>
              <a:rPr lang="en-US" altLang="zh-TW" sz="1600" dirty="0" smtClean="0"/>
              <a:t>       ... </a:t>
            </a:r>
            <a:r>
              <a:rPr lang="en-US" altLang="zh-TW" sz="1600" dirty="0"/>
              <a:t>/&gt;</a:t>
            </a:r>
            <a:endParaRPr lang="zh-TW" altLang="zh-TW" sz="1600" dirty="0"/>
          </a:p>
          <a:p>
            <a:r>
              <a:rPr lang="en-US" altLang="zh-TW" sz="1600" dirty="0"/>
              <a:t> </a:t>
            </a:r>
            <a:endParaRPr lang="zh-TW" altLang="zh-TW" sz="1600" dirty="0"/>
          </a:p>
          <a:p>
            <a:r>
              <a:rPr lang="en-US" altLang="zh-TW" sz="1600" b="1" dirty="0"/>
              <a:t>    &lt;Button</a:t>
            </a:r>
            <a:endParaRPr lang="zh-TW" altLang="zh-TW" sz="1600" dirty="0"/>
          </a:p>
          <a:p>
            <a:r>
              <a:rPr lang="en-US" altLang="zh-TW" sz="1600" dirty="0"/>
              <a:t>        </a:t>
            </a:r>
            <a:r>
              <a:rPr lang="en-US" altLang="zh-TW" sz="1600" dirty="0" err="1"/>
              <a:t>android:id</a:t>
            </a:r>
            <a:r>
              <a:rPr lang="en-US" altLang="zh-TW" sz="1600" dirty="0"/>
              <a:t>="@+id/button"</a:t>
            </a:r>
            <a:endParaRPr lang="zh-TW" altLang="zh-TW" sz="1600" dirty="0"/>
          </a:p>
          <a:p>
            <a:r>
              <a:rPr lang="en-US" altLang="zh-TW" sz="1600" dirty="0"/>
              <a:t>        </a:t>
            </a:r>
            <a:r>
              <a:rPr lang="en-US" altLang="zh-TW" sz="1600" dirty="0" err="1"/>
              <a:t>android:layout_width</a:t>
            </a:r>
            <a:r>
              <a:rPr lang="en-US" altLang="zh-TW" sz="1600" dirty="0"/>
              <a:t>="</a:t>
            </a:r>
            <a:r>
              <a:rPr lang="en-US" altLang="zh-TW" sz="1600" dirty="0" err="1"/>
              <a:t>wrap_content</a:t>
            </a:r>
            <a:r>
              <a:rPr lang="en-US" altLang="zh-TW" sz="1600" dirty="0" smtClean="0"/>
              <a:t>"</a:t>
            </a:r>
            <a:endParaRPr lang="zh-TW" altLang="zh-TW" sz="1600" dirty="0"/>
          </a:p>
          <a:p>
            <a:r>
              <a:rPr lang="en-US" altLang="zh-TW" sz="1600" dirty="0"/>
              <a:t>        </a:t>
            </a:r>
            <a:r>
              <a:rPr lang="en-US" altLang="zh-TW" sz="1600" dirty="0" err="1"/>
              <a:t>android:layout_height</a:t>
            </a:r>
            <a:r>
              <a:rPr lang="en-US" altLang="zh-TW" sz="1600" dirty="0"/>
              <a:t>="</a:t>
            </a:r>
            <a:r>
              <a:rPr lang="en-US" altLang="zh-TW" sz="1600" dirty="0" err="1" smtClean="0"/>
              <a:t>wrap_content</a:t>
            </a:r>
            <a:r>
              <a:rPr lang="en-US" altLang="zh-TW" sz="1600" dirty="0" smtClean="0"/>
              <a:t>“</a:t>
            </a:r>
          </a:p>
          <a:p>
            <a:r>
              <a:rPr lang="en-US" altLang="zh-TW" sz="1600" dirty="0" smtClean="0"/>
              <a:t>        </a:t>
            </a:r>
            <a:r>
              <a:rPr lang="en-US" altLang="zh-TW" sz="1600" dirty="0" err="1"/>
              <a:t>android:text</a:t>
            </a:r>
            <a:r>
              <a:rPr lang="en-US" altLang="zh-TW" sz="1600" dirty="0"/>
              <a:t>="</a:t>
            </a:r>
            <a:r>
              <a:rPr lang="en-US" altLang="zh-TW" sz="1600" dirty="0" smtClean="0"/>
              <a:t>Button“</a:t>
            </a:r>
          </a:p>
          <a:p>
            <a:r>
              <a:rPr lang="en-US" altLang="zh-TW" sz="1600" dirty="0" smtClean="0"/>
              <a:t>        ... /&gt;</a:t>
            </a:r>
            <a:endParaRPr lang="zh-TW" altLang="zh-TW" sz="1600" dirty="0"/>
          </a:p>
          <a:p>
            <a:r>
              <a:rPr lang="en-US" altLang="zh-TW" sz="1600" dirty="0"/>
              <a:t> </a:t>
            </a:r>
            <a:r>
              <a:rPr lang="zh-TW" altLang="zh-TW" sz="1600" dirty="0"/>
              <a:t> </a:t>
            </a:r>
          </a:p>
          <a:p>
            <a:r>
              <a:rPr lang="en-US" altLang="zh-TW" sz="1600" b="1" dirty="0"/>
              <a:t>&lt;/</a:t>
            </a:r>
            <a:r>
              <a:rPr lang="en-US" altLang="zh-TW" sz="1600" b="1" dirty="0" err="1"/>
              <a:t>android.support.constraint.ConstraintLayout</a:t>
            </a:r>
            <a:r>
              <a:rPr lang="en-US" altLang="zh-TW" sz="1600" b="1" dirty="0"/>
              <a:t>&gt;</a:t>
            </a:r>
            <a:endParaRPr lang="en-US" altLang="zh-TW" sz="1600" b="1" dirty="0">
              <a:solidFill>
                <a:srgbClr val="0070C0"/>
              </a:solidFill>
              <a:latin typeface="Consolas" panose="020B0609020204030204" pitchFamily="49" charset="0"/>
              <a:ea typeface="微軟正黑體 Light" panose="020B0304030504040204" pitchFamily="34" charset="-120"/>
            </a:endParaRPr>
          </a:p>
        </p:txBody>
      </p:sp>
      <p:sp>
        <p:nvSpPr>
          <p:cNvPr id="13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Google Shape;133;p34"/>
          <p:cNvSpPr txBox="1"/>
          <p:nvPr/>
        </p:nvSpPr>
        <p:spPr>
          <a:xfrm>
            <a:off x="5292080" y="2348880"/>
            <a:ext cx="3600400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fontAlgn="t"/>
            <a:r>
              <a:rPr lang="zh-TW" altLang="en-US" sz="20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這個介面佈局檔的最外層是一個</a:t>
            </a:r>
            <a:r>
              <a:rPr lang="en-US" altLang="zh-TW" sz="2000" b="1" dirty="0" err="1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ConstraintLayout</a:t>
            </a:r>
            <a:r>
              <a:rPr lang="zh-TW" altLang="en-US" sz="20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介面元件，它的內部包含一個</a:t>
            </a:r>
            <a:r>
              <a:rPr lang="en-US" altLang="zh-TW" sz="2000" b="1" dirty="0" err="1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TextView</a:t>
            </a:r>
            <a:r>
              <a:rPr lang="zh-TW" altLang="en-US" sz="20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元件和一個</a:t>
            </a:r>
            <a:r>
              <a:rPr lang="en-US" altLang="zh-TW" sz="20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Button</a:t>
            </a:r>
            <a:r>
              <a:rPr lang="zh-TW" altLang="en-US" sz="20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。標籤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&lt;</a:t>
            </a:r>
            <a:r>
              <a:rPr lang="en-US" altLang="zh-TW" sz="2000" b="1" dirty="0" err="1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android.support.constraint.ConstraintLayout</a:t>
            </a:r>
            <a:r>
              <a:rPr lang="en-US" altLang="zh-TW" sz="20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…&gt;</a:t>
            </a:r>
            <a:r>
              <a:rPr lang="zh-TW" altLang="en-US" sz="20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和</a:t>
            </a:r>
            <a:r>
              <a:rPr lang="en-US" altLang="zh-TW" sz="20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&lt;/</a:t>
            </a:r>
            <a:r>
              <a:rPr lang="en-US" altLang="zh-TW" sz="2000" b="1" dirty="0" err="1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android.support.constraint.ConstraintLayout</a:t>
            </a:r>
            <a:r>
              <a:rPr lang="en-US" altLang="zh-TW" sz="20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&gt;</a:t>
            </a:r>
            <a:r>
              <a:rPr lang="zh-TW" altLang="en-US" sz="20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之間的部分都是屬於</a:t>
            </a:r>
            <a:r>
              <a:rPr lang="en-US" altLang="zh-TW" sz="2000" b="1" dirty="0" err="1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ConstraintLayout</a:t>
            </a:r>
            <a:r>
              <a:rPr lang="zh-TW" altLang="en-US" sz="20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元件內部，而在「</a:t>
            </a:r>
            <a:r>
              <a:rPr lang="en-US" altLang="zh-TW" sz="20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&lt;</a:t>
            </a:r>
            <a:r>
              <a:rPr lang="zh-TW" altLang="en-US" sz="20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」和「</a:t>
            </a:r>
            <a:r>
              <a:rPr lang="en-US" altLang="zh-TW" sz="20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&gt;</a:t>
            </a:r>
            <a:r>
              <a:rPr lang="zh-TW" altLang="en-US" sz="20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」符號之間是元件的屬性設定。</a:t>
            </a:r>
            <a:endParaRPr lang="en-US" altLang="zh-TW" sz="2000" b="1" dirty="0" smtClean="0">
              <a:solidFill>
                <a:srgbClr val="FF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128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sz="4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TextView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介面元件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133;p34"/>
          <p:cNvSpPr txBox="1"/>
          <p:nvPr/>
        </p:nvSpPr>
        <p:spPr>
          <a:xfrm>
            <a:off x="457200" y="1268760"/>
            <a:ext cx="8435280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fontAlgn="t"/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TextView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介面元件的功能是顯示文字，使用者無法編輯其中的內容。在介面佈局檔中我們可以依照下列語法加入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TextView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元件：</a:t>
            </a:r>
          </a:p>
          <a:p>
            <a:pPr lvl="0" fontAlgn="t"/>
            <a:endParaRPr lang="zh-TW" altLang="en-US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lvl="0" fontAlgn="t"/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&lt;</a:t>
            </a:r>
            <a:r>
              <a:rPr lang="en-US" altLang="zh-TW" sz="20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TextView</a:t>
            </a:r>
            <a:endParaRPr lang="en-US" altLang="zh-TW" sz="2000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0" fontAlgn="t"/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</a:t>
            </a:r>
            <a:r>
              <a:rPr lang="zh-TW" altLang="en-US" sz="2000" b="1" dirty="0">
                <a:solidFill>
                  <a:srgbClr val="00B0F0"/>
                </a:solidFill>
                <a:latin typeface="Gadugi" panose="020B0502040204020203" pitchFamily="34" charset="0"/>
                <a:ea typeface="微軟正黑體 Light" panose="020B0304030504040204" pitchFamily="34" charset="-120"/>
              </a:rPr>
              <a:t>屬性名稱</a:t>
            </a:r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="</a:t>
            </a:r>
            <a:r>
              <a:rPr lang="zh-TW" altLang="en-US" sz="2000" b="1" dirty="0">
                <a:solidFill>
                  <a:srgbClr val="00B0F0"/>
                </a:solidFill>
                <a:latin typeface="Gadugi" panose="020B0502040204020203" pitchFamily="34" charset="0"/>
                <a:ea typeface="微軟正黑體 Light" panose="020B0304030504040204" pitchFamily="34" charset="-120"/>
              </a:rPr>
              <a:t>屬性值</a:t>
            </a:r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"</a:t>
            </a:r>
          </a:p>
          <a:p>
            <a:pPr lvl="0" fontAlgn="t"/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․․․(</a:t>
            </a:r>
            <a:r>
              <a:rPr lang="zh-TW" altLang="en-US" sz="2000" b="1" dirty="0">
                <a:solidFill>
                  <a:srgbClr val="00B0F0"/>
                </a:solidFill>
                <a:latin typeface="Gadugi" panose="020B0502040204020203" pitchFamily="34" charset="0"/>
                <a:ea typeface="微軟正黑體 Light" panose="020B0304030504040204" pitchFamily="34" charset="-120"/>
              </a:rPr>
              <a:t>其它屬性設定</a:t>
            </a:r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) /&gt;</a:t>
            </a:r>
          </a:p>
          <a:p>
            <a:pPr lvl="0" fontAlgn="t"/>
            <a:endParaRPr lang="en-US" altLang="zh-TW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lvl="0" fontAlgn="t"/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以上格式是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xml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的語法。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TextView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是標籤名稱，它表示是哪一種介面元件，後面是設定介面元件的屬性。例如我們可以用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android:id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這個屬性來指定元件的名稱，元件名稱的格式是「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@+id/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元件名稱」</a:t>
            </a:r>
            <a:endParaRPr lang="en-US" altLang="zh-TW" sz="1800" b="1" dirty="0">
              <a:solidFill>
                <a:srgbClr val="0070C0"/>
              </a:solidFill>
              <a:latin typeface="Consolas" panose="020B0609020204030204" pitchFamily="49" charset="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383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8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sz="4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TextView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介面元件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133;p34"/>
          <p:cNvSpPr txBox="1"/>
          <p:nvPr/>
        </p:nvSpPr>
        <p:spPr>
          <a:xfrm>
            <a:off x="457200" y="1268760"/>
            <a:ext cx="8435280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fontAlgn="t"/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android:layout_width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、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android:layout_height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和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android:text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，分別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用來設定元件的寬、高、和顯示的文字，例如以下範例：</a:t>
            </a:r>
          </a:p>
          <a:p>
            <a:pPr lvl="0" fontAlgn="t"/>
            <a:endParaRPr lang="zh-TW" altLang="en-US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lvl="0" fontAlgn="t"/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&lt;</a:t>
            </a:r>
            <a:r>
              <a:rPr lang="en-US" altLang="zh-TW" sz="20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TextView</a:t>
            </a:r>
            <a:endParaRPr lang="en-US" altLang="zh-TW" sz="2000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0" fontAlgn="t"/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</a:t>
            </a:r>
            <a:r>
              <a:rPr lang="en-US" altLang="zh-TW" sz="20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android:id</a:t>
            </a:r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="@+id/</a:t>
            </a:r>
            <a:r>
              <a:rPr lang="en-US" altLang="zh-TW" sz="20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txtResult</a:t>
            </a:r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"</a:t>
            </a:r>
          </a:p>
          <a:p>
            <a:pPr lvl="0" fontAlgn="t"/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</a:t>
            </a:r>
            <a:r>
              <a:rPr lang="en-US" altLang="zh-TW" sz="20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android:layout_width</a:t>
            </a:r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="</a:t>
            </a:r>
            <a:r>
              <a:rPr lang="en-US" altLang="zh-TW" sz="20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match_parent</a:t>
            </a:r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" </a:t>
            </a:r>
          </a:p>
          <a:p>
            <a:pPr lvl="0" fontAlgn="t"/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</a:t>
            </a:r>
            <a:r>
              <a:rPr lang="en-US" altLang="zh-TW" sz="20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android:layout_height</a:t>
            </a:r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="</a:t>
            </a:r>
            <a:r>
              <a:rPr lang="en-US" altLang="zh-TW" sz="20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wrap_content</a:t>
            </a:r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" </a:t>
            </a:r>
          </a:p>
          <a:p>
            <a:pPr lvl="0" fontAlgn="t"/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</a:t>
            </a:r>
            <a:r>
              <a:rPr lang="en-US" altLang="zh-TW" sz="20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android:text</a:t>
            </a:r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="@string/result" /&gt;</a:t>
            </a:r>
          </a:p>
          <a:p>
            <a:pPr lvl="0" fontAlgn="t"/>
            <a:endParaRPr lang="en-US" altLang="zh-TW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lvl="0" fontAlgn="t"/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這段程式碼的功能是增加一個名為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txtResult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TextView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元件，它的寬度設定為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match_parent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，也就是填滿它的上一層的寬度，高度設定為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wrap_content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，表示由文字的高度來決定。元件中會顯示一個名字叫做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result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的字串，這個字串是定義在字串資源檔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strings.xml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中。</a:t>
            </a:r>
            <a:endParaRPr lang="en-US" altLang="zh-TW" sz="1800" b="1" dirty="0">
              <a:solidFill>
                <a:srgbClr val="0070C0"/>
              </a:solidFill>
              <a:latin typeface="Consolas" panose="020B0609020204030204" pitchFamily="49" charset="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913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1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1" name="Google Shape;132;p34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sz="4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EditText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介面元件</a:t>
            </a:r>
            <a:endParaRPr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Google Shape;133;p34"/>
          <p:cNvSpPr txBox="1"/>
          <p:nvPr/>
        </p:nvSpPr>
        <p:spPr>
          <a:xfrm>
            <a:off x="457200" y="1484784"/>
            <a:ext cx="8435280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fontAlgn="t"/>
            <a:r>
              <a:rPr lang="en-US" altLang="zh-TW" sz="28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EditText</a:t>
            </a:r>
            <a:r>
              <a:rPr lang="zh-TW" altLang="en-US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元件可以讓使用者輸入文字。介面佈局檔中可以依照以下語法加入</a:t>
            </a:r>
            <a:r>
              <a:rPr lang="en-US" altLang="zh-TW" sz="28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EditText</a:t>
            </a:r>
            <a:r>
              <a:rPr lang="zh-TW" altLang="en-US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元件：</a:t>
            </a:r>
          </a:p>
          <a:p>
            <a:pPr lvl="0" fontAlgn="t"/>
            <a:endParaRPr lang="zh-TW" altLang="en-US" sz="28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lvl="0" fontAlgn="t"/>
            <a:r>
              <a:rPr lang="en-US" altLang="zh-TW" sz="24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&lt;</a:t>
            </a:r>
            <a:r>
              <a:rPr lang="en-US" altLang="zh-TW" sz="24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EditText</a:t>
            </a:r>
            <a:endParaRPr lang="en-US" altLang="zh-TW" sz="2400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0" fontAlgn="t"/>
            <a:r>
              <a:rPr lang="en-US" altLang="zh-TW" sz="24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</a:t>
            </a:r>
            <a:r>
              <a:rPr lang="zh-TW" altLang="en-US" sz="2400" b="1" dirty="0">
                <a:solidFill>
                  <a:srgbClr val="00B0F0"/>
                </a:solidFill>
                <a:latin typeface="Gadugi" panose="020B0502040204020203" pitchFamily="34" charset="0"/>
                <a:ea typeface="微軟正黑體 Light" panose="020B0304030504040204" pitchFamily="34" charset="-120"/>
              </a:rPr>
              <a:t>屬性名稱</a:t>
            </a:r>
            <a:r>
              <a:rPr lang="en-US" altLang="zh-TW" sz="24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="</a:t>
            </a:r>
            <a:r>
              <a:rPr lang="zh-TW" altLang="en-US" sz="2400" b="1" dirty="0">
                <a:solidFill>
                  <a:srgbClr val="00B0F0"/>
                </a:solidFill>
                <a:latin typeface="Gadugi" panose="020B0502040204020203" pitchFamily="34" charset="0"/>
                <a:ea typeface="微軟正黑體 Light" panose="020B0304030504040204" pitchFamily="34" charset="-120"/>
              </a:rPr>
              <a:t>屬性值</a:t>
            </a:r>
            <a:r>
              <a:rPr lang="en-US" altLang="zh-TW" sz="24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"</a:t>
            </a:r>
          </a:p>
          <a:p>
            <a:pPr lvl="0" fontAlgn="t"/>
            <a:r>
              <a:rPr lang="en-US" altLang="zh-TW" sz="24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․․․(</a:t>
            </a:r>
            <a:r>
              <a:rPr lang="zh-TW" altLang="en-US" sz="2400" b="1" dirty="0">
                <a:solidFill>
                  <a:srgbClr val="00B0F0"/>
                </a:solidFill>
                <a:latin typeface="Gadugi" panose="020B0502040204020203" pitchFamily="34" charset="0"/>
                <a:ea typeface="微軟正黑體 Light" panose="020B0304030504040204" pitchFamily="34" charset="-120"/>
              </a:rPr>
              <a:t>其他屬性設定</a:t>
            </a:r>
            <a:r>
              <a:rPr lang="en-US" altLang="zh-TW" sz="24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) /&gt;</a:t>
            </a:r>
          </a:p>
          <a:p>
            <a:pPr lvl="0" fontAlgn="t"/>
            <a:endParaRPr lang="en-US" altLang="zh-TW" sz="28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lvl="0" fontAlgn="t"/>
            <a:r>
              <a:rPr lang="zh-TW" altLang="en-US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它和前面</a:t>
            </a:r>
            <a:r>
              <a:rPr lang="en-US" altLang="zh-TW" sz="28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TextView</a:t>
            </a:r>
            <a:r>
              <a:rPr lang="zh-TW" altLang="en-US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元件語法的差別只有標籤名稱不同，其他的格式都一樣</a:t>
            </a:r>
            <a:r>
              <a:rPr lang="zh-TW" altLang="en-US" sz="28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zh-TW" altLang="en-US" sz="28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937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1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1" name="Google Shape;132;p34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sz="4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EditText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介面元件</a:t>
            </a:r>
            <a:endParaRPr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Google Shape;133;p34"/>
          <p:cNvSpPr txBox="1"/>
          <p:nvPr/>
        </p:nvSpPr>
        <p:spPr>
          <a:xfrm>
            <a:off x="457200" y="1196752"/>
            <a:ext cx="8435280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fontAlgn="t"/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例如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我們可以利用以下程式碼建立一個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EditText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元件：</a:t>
            </a:r>
          </a:p>
          <a:p>
            <a:pPr lvl="0" fontAlgn="t"/>
            <a:endParaRPr lang="zh-TW" altLang="en-US" sz="28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lvl="0" fontAlgn="t"/>
            <a:r>
              <a:rPr lang="en-US" altLang="zh-TW" sz="24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&lt;</a:t>
            </a:r>
            <a:r>
              <a:rPr lang="en-US" altLang="zh-TW" sz="24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EditText</a:t>
            </a:r>
            <a:endParaRPr lang="en-US" altLang="zh-TW" sz="2400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0" fontAlgn="t"/>
            <a:r>
              <a:rPr lang="en-US" altLang="zh-TW" sz="24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</a:t>
            </a:r>
            <a:r>
              <a:rPr lang="en-US" altLang="zh-TW" sz="24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android:id</a:t>
            </a:r>
            <a:r>
              <a:rPr lang="en-US" altLang="zh-TW" sz="24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="@+id/</a:t>
            </a:r>
            <a:r>
              <a:rPr lang="en-US" altLang="zh-TW" sz="24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edtGender</a:t>
            </a:r>
            <a:r>
              <a:rPr lang="en-US" altLang="zh-TW" sz="24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"</a:t>
            </a:r>
          </a:p>
          <a:p>
            <a:pPr lvl="0" fontAlgn="t"/>
            <a:r>
              <a:rPr lang="en-US" altLang="zh-TW" sz="24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</a:t>
            </a:r>
            <a:r>
              <a:rPr lang="en-US" altLang="zh-TW" sz="24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android:layout_width</a:t>
            </a:r>
            <a:r>
              <a:rPr lang="en-US" altLang="zh-TW" sz="24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="</a:t>
            </a:r>
            <a:r>
              <a:rPr lang="en-US" altLang="zh-TW" sz="24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match_parent</a:t>
            </a:r>
            <a:r>
              <a:rPr lang="en-US" altLang="zh-TW" sz="24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" </a:t>
            </a:r>
          </a:p>
          <a:p>
            <a:pPr lvl="0" fontAlgn="t"/>
            <a:r>
              <a:rPr lang="en-US" altLang="zh-TW" sz="24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</a:t>
            </a:r>
            <a:r>
              <a:rPr lang="en-US" altLang="zh-TW" sz="24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android:layout_height</a:t>
            </a:r>
            <a:r>
              <a:rPr lang="en-US" altLang="zh-TW" sz="24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="</a:t>
            </a:r>
            <a:r>
              <a:rPr lang="en-US" altLang="zh-TW" sz="24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wrap_content</a:t>
            </a:r>
            <a:r>
              <a:rPr lang="en-US" altLang="zh-TW" sz="24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" </a:t>
            </a:r>
          </a:p>
          <a:p>
            <a:pPr lvl="0" fontAlgn="t"/>
            <a:r>
              <a:rPr lang="en-US" altLang="zh-TW" sz="24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</a:t>
            </a:r>
            <a:r>
              <a:rPr lang="en-US" altLang="zh-TW" sz="24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android:inputType</a:t>
            </a:r>
            <a:r>
              <a:rPr lang="en-US" altLang="zh-TW" sz="24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="text"</a:t>
            </a:r>
          </a:p>
          <a:p>
            <a:pPr lvl="0" fontAlgn="t"/>
            <a:r>
              <a:rPr lang="en-US" altLang="zh-TW" sz="24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</a:t>
            </a:r>
            <a:r>
              <a:rPr lang="en-US" altLang="zh-TW" sz="24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android:hint</a:t>
            </a:r>
            <a:r>
              <a:rPr lang="en-US" altLang="zh-TW" sz="24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="@string/</a:t>
            </a:r>
            <a:r>
              <a:rPr lang="en-US" altLang="zh-TW" sz="2400" b="1" dirty="0" err="1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edt_sex_hint</a:t>
            </a:r>
            <a:r>
              <a:rPr lang="en-US" altLang="zh-TW" sz="24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" /&gt;</a:t>
            </a:r>
          </a:p>
          <a:p>
            <a:pPr lvl="0" fontAlgn="t"/>
            <a:endParaRPr lang="en-US" altLang="zh-TW" sz="28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lvl="0" fontAlgn="t"/>
            <a:r>
              <a:rPr lang="en-US" altLang="zh-TW" sz="2400" b="1" dirty="0" err="1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android:inputType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屬性是用來限制這個元件可以接受的字元類型。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text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表示可以輸入任何型態的字元，如果把它改成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number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，就只能夠輸入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0~9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的數字字元。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android:hint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屬性是用來顯示提示文字。當</a:t>
            </a:r>
            <a:r>
              <a:rPr lang="en-US" altLang="zh-TW" sz="2400" b="1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EditText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元件中沒有輸入任何資料時，會顯示這個提示文字。</a:t>
            </a:r>
            <a:endParaRPr lang="zh-TW" altLang="en-US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06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2;p34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Button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介面元件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Google Shape;133;p34"/>
          <p:cNvSpPr txBox="1"/>
          <p:nvPr/>
        </p:nvSpPr>
        <p:spPr>
          <a:xfrm>
            <a:off x="457200" y="1484784"/>
            <a:ext cx="8435280" cy="439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fontAlgn="t"/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Button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元件的功能是當使用者按下它的時候，會開始執行設定的程式碼。在介面佈局檔中加入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Button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元件的語法格式如下：</a:t>
            </a:r>
          </a:p>
          <a:p>
            <a:pPr lvl="0" fontAlgn="t"/>
            <a:endParaRPr lang="zh-TW" altLang="en-US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lvl="0" fontAlgn="t"/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&lt;Button</a:t>
            </a:r>
          </a:p>
          <a:p>
            <a:pPr lvl="0" fontAlgn="t"/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</a:t>
            </a:r>
            <a:r>
              <a:rPr lang="zh-TW" altLang="en-US" sz="2000" b="1" dirty="0">
                <a:solidFill>
                  <a:srgbClr val="00B0F0"/>
                </a:solidFill>
                <a:latin typeface="Gadugi" panose="020B0502040204020203" pitchFamily="34" charset="0"/>
                <a:ea typeface="微軟正黑體 Light" panose="020B0304030504040204" pitchFamily="34" charset="-120"/>
              </a:rPr>
              <a:t>屬性名稱</a:t>
            </a:r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="</a:t>
            </a:r>
            <a:r>
              <a:rPr lang="zh-TW" altLang="en-US" sz="2000" b="1" dirty="0">
                <a:solidFill>
                  <a:srgbClr val="00B0F0"/>
                </a:solidFill>
                <a:latin typeface="Gadugi" panose="020B0502040204020203" pitchFamily="34" charset="0"/>
                <a:ea typeface="微軟正黑體 Light" panose="020B0304030504040204" pitchFamily="34" charset="-120"/>
              </a:rPr>
              <a:t>屬性值</a:t>
            </a:r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"</a:t>
            </a:r>
          </a:p>
          <a:p>
            <a:pPr lvl="0" fontAlgn="t"/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․․․(</a:t>
            </a:r>
            <a:r>
              <a:rPr lang="zh-TW" altLang="en-US" sz="2000" b="1" dirty="0">
                <a:solidFill>
                  <a:srgbClr val="00B0F0"/>
                </a:solidFill>
                <a:latin typeface="Gadugi" panose="020B0502040204020203" pitchFamily="34" charset="0"/>
                <a:ea typeface="微軟正黑體 Light" panose="020B0304030504040204" pitchFamily="34" charset="-120"/>
              </a:rPr>
              <a:t>其他屬性設定</a:t>
            </a:r>
            <a:r>
              <a:rPr lang="en-US" altLang="zh-TW" sz="20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) /&gt;</a:t>
            </a:r>
          </a:p>
          <a:p>
            <a:pPr lvl="0" fontAlgn="t"/>
            <a:endParaRPr lang="en-US" altLang="zh-TW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lvl="0" fontAlgn="t"/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除了標籤名稱換成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Button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之外，其餘都和前面元件的語法相同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en-US" altLang="zh-TW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3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7688000"/>
      </p:ext>
    </p:extLst>
  </p:cSld>
  <p:clrMapOvr>
    <a:masterClrMapping/>
  </p:clrMapOvr>
</p:sld>
</file>

<file path=ppt/theme/theme1.xml><?xml version="1.0" encoding="utf-8"?>
<a:theme xmlns:a="http://schemas.openxmlformats.org/drawingml/2006/main" name="T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983</Words>
  <Application>Microsoft Office PowerPoint</Application>
  <PresentationFormat>如螢幕大小 (4:3)</PresentationFormat>
  <Paragraphs>145</Paragraphs>
  <Slides>26</Slides>
  <Notes>26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Timon template</vt:lpstr>
      <vt:lpstr>PowerPoint 簡報</vt:lpstr>
      <vt:lpstr>婚姻建議App</vt:lpstr>
      <vt:lpstr>介面佈局檔的架構</vt:lpstr>
      <vt:lpstr>介面佈局檔的架構</vt:lpstr>
      <vt:lpstr>TextView介面元件</vt:lpstr>
      <vt:lpstr>TextView介面元件</vt:lpstr>
      <vt:lpstr>EditText介面元件</vt:lpstr>
      <vt:lpstr>EditText介面元件</vt:lpstr>
      <vt:lpstr>Button介面元件</vt:lpstr>
      <vt:lpstr>Button介面元件</vt:lpstr>
      <vt:lpstr>設計App的操作畫面</vt:lpstr>
      <vt:lpstr>設計App的操作畫面</vt:lpstr>
      <vt:lpstr>設計App的操作畫面</vt:lpstr>
      <vt:lpstr>設計App的操作畫面</vt:lpstr>
      <vt:lpstr>設計App的操作畫面</vt:lpstr>
      <vt:lpstr>設計App的操作畫面</vt:lpstr>
      <vt:lpstr>設計App的操作畫面</vt:lpstr>
      <vt:lpstr>設計App的操作畫面</vt:lpstr>
      <vt:lpstr>設計App的操作畫面</vt:lpstr>
      <vt:lpstr>設計App的操作畫面</vt:lpstr>
      <vt:lpstr>設計App的操作畫面</vt:lpstr>
      <vt:lpstr>設計App的操作畫面</vt:lpstr>
      <vt:lpstr>設計App的操作畫面</vt:lpstr>
      <vt:lpstr>設計App的操作畫面</vt:lpstr>
      <vt:lpstr>設計App的操作畫面</vt:lpstr>
      <vt:lpstr>設計App的操作畫面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3 基礎語法</dc:title>
  <cp:lastModifiedBy>Windows 使用者</cp:lastModifiedBy>
  <cp:revision>74</cp:revision>
  <dcterms:modified xsi:type="dcterms:W3CDTF">2019-08-30T05:56:23Z</dcterms:modified>
</cp:coreProperties>
</file>