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8" r:id="rId1"/>
  </p:sldMasterIdLst>
  <p:notesMasterIdLst>
    <p:notesMasterId r:id="rId11"/>
  </p:notesMasterIdLst>
  <p:sldIdLst>
    <p:sldId id="279" r:id="rId2"/>
    <p:sldId id="264" r:id="rId3"/>
    <p:sldId id="376" r:id="rId4"/>
    <p:sldId id="377" r:id="rId5"/>
    <p:sldId id="378" r:id="rId6"/>
    <p:sldId id="379" r:id="rId7"/>
    <p:sldId id="380" r:id="rId8"/>
    <p:sldId id="381" r:id="rId9"/>
    <p:sldId id="382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BE64BA3-D420-48E0-A41E-B39FAA4339A1}">
  <a:tblStyle styleId="{FBE64BA3-D420-48E0-A41E-B39FAA4339A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8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7140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">
  <p:cSld name="TITLE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295550" y="2655750"/>
            <a:ext cx="6552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yellow">
  <p:cSld name="TITLE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1295550" y="2655750"/>
            <a:ext cx="6552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blue">
  <p:cSld name="TITLE_1_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1557300" y="2187325"/>
            <a:ext cx="6029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1557300" y="3558146"/>
            <a:ext cx="6029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yellow">
  <p:cSld name="TITLE_1_2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ctrTitle"/>
          </p:nvPr>
        </p:nvSpPr>
        <p:spPr>
          <a:xfrm>
            <a:off x="1557300" y="2187325"/>
            <a:ext cx="6029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ubTitle" idx="1"/>
          </p:nvPr>
        </p:nvSpPr>
        <p:spPr>
          <a:xfrm>
            <a:off x="1557300" y="3558146"/>
            <a:ext cx="6029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red">
  <p:cSld name="TITLE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1104300" y="3034800"/>
            <a:ext cx="69354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 i="1"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8pPr>
            <a:lvl9pPr marL="4114800" lvl="8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9pPr>
          </a:lstStyle>
          <a:p>
            <a:endParaRPr/>
          </a:p>
        </p:txBody>
      </p:sp>
      <p:sp>
        <p:nvSpPr>
          <p:cNvPr id="35" name="Google Shape;35;p9"/>
          <p:cNvSpPr txBox="1"/>
          <p:nvPr/>
        </p:nvSpPr>
        <p:spPr>
          <a:xfrm>
            <a:off x="3593400" y="1322831"/>
            <a:ext cx="19572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0198AD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“</a:t>
            </a:r>
            <a:endParaRPr sz="9600">
              <a:solidFill>
                <a:srgbClr val="0198AD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blue">
  <p:cSld name="TITLE_1_1_1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1104300" y="3034800"/>
            <a:ext cx="6935400" cy="109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Char char="▸"/>
              <a:defRPr sz="2400" i="1"/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 i="1"/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 i="1"/>
            </a:lvl8pPr>
            <a:lvl9pPr marL="4114800" lvl="8" indent="-381000" algn="ctr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 i="1"/>
            </a:lvl9pPr>
          </a:lstStyle>
          <a:p>
            <a:endParaRPr/>
          </a:p>
        </p:txBody>
      </p:sp>
      <p:sp>
        <p:nvSpPr>
          <p:cNvPr id="39" name="Google Shape;39;p10"/>
          <p:cNvSpPr txBox="1"/>
          <p:nvPr/>
        </p:nvSpPr>
        <p:spPr>
          <a:xfrm>
            <a:off x="3593400" y="1711768"/>
            <a:ext cx="19572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5A5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“</a:t>
            </a:r>
            <a:endParaRPr sz="9600">
              <a:solidFill>
                <a:srgbClr val="F5A500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89284" y="1600200"/>
            <a:ext cx="26319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2"/>
          </p:nvPr>
        </p:nvSpPr>
        <p:spPr>
          <a:xfrm>
            <a:off x="3256050" y="1600200"/>
            <a:ext cx="26319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3"/>
          </p:nvPr>
        </p:nvSpPr>
        <p:spPr>
          <a:xfrm>
            <a:off x="6022816" y="1600200"/>
            <a:ext cx="26319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2C343B"/>
              </a:buClr>
              <a:buSzPts val="2400"/>
              <a:buFont typeface="Permanent Marker"/>
              <a:buNone/>
              <a:defRPr sz="2400">
                <a:solidFill>
                  <a:srgbClr val="2C343B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1700" y="1600200"/>
            <a:ext cx="7320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859CB1"/>
              </a:buClr>
              <a:buSzPts val="3000"/>
              <a:buFont typeface="Source Sans Pro"/>
              <a:buChar char="▸"/>
              <a:defRPr sz="30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2400"/>
              <a:buFont typeface="Source Sans Pro"/>
              <a:buChar char="○"/>
              <a:defRPr sz="24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2400"/>
              <a:buFont typeface="Source Sans Pro"/>
              <a:buChar char="■"/>
              <a:defRPr sz="24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●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○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■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●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○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859CB1"/>
              </a:buClr>
              <a:buSzPts val="1800"/>
              <a:buFont typeface="Source Sans Pro"/>
              <a:buChar char="■"/>
              <a:defRPr sz="1800">
                <a:solidFill>
                  <a:srgbClr val="2C343B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buNone/>
              <a:defRPr sz="1200">
                <a:solidFill>
                  <a:srgbClr val="859CB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  <p:sldLayoutId id="2147483656" r:id="rId6"/>
    <p:sldLayoutId id="2147483659" r:id="rId7"/>
    <p:sldLayoutId id="2147483662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56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6" name="Google Shape;171;p39"/>
          <p:cNvSpPr/>
          <p:nvPr/>
        </p:nvSpPr>
        <p:spPr>
          <a:xfrm>
            <a:off x="4068207" y="2217807"/>
            <a:ext cx="1007582" cy="1209185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33;p34"/>
          <p:cNvSpPr txBox="1"/>
          <p:nvPr/>
        </p:nvSpPr>
        <p:spPr>
          <a:xfrm>
            <a:off x="323528" y="3501008"/>
            <a:ext cx="8496944" cy="288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600"/>
              </a:spcBef>
            </a:pPr>
            <a:r>
              <a:rPr lang="zh-TW" altLang="en-US" sz="4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單元</a:t>
            </a:r>
            <a:r>
              <a:rPr lang="en-US" altLang="zh-TW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11 </a:t>
            </a:r>
            <a:r>
              <a:rPr lang="en-US" altLang="zh-TW" sz="4000" b="1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LinearLayout</a:t>
            </a:r>
            <a:r>
              <a:rPr lang="zh-TW" altLang="en-US" sz="4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Source Sans Pro"/>
                <a:sym typeface="Source Sans Pro"/>
              </a:rPr>
              <a:t>介面編排模式</a:t>
            </a:r>
            <a:endParaRPr lang="zh-TW" altLang="en-US" sz="4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Google Shape;133;p34"/>
          <p:cNvSpPr txBox="1"/>
          <p:nvPr/>
        </p:nvSpPr>
        <p:spPr>
          <a:xfrm>
            <a:off x="457200" y="980728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fontAlgn="t"/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顧名思義，它就是依照線性順序，由上往下或是由左至右，逐一排列介面元件。例如以下介面佈局檔會產生圖</a:t>
            </a:r>
            <a:r>
              <a:rPr lang="en-US" altLang="zh-TW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11-1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的畫面</a:t>
            </a:r>
            <a:r>
              <a:rPr lang="zh-TW" altLang="en-US" sz="24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TW" sz="2400" b="1" dirty="0" smtClean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lvl="0" fontAlgn="t"/>
            <a:endParaRPr lang="en-US" altLang="zh-TW" sz="2000" b="1" dirty="0">
              <a:solidFill>
                <a:srgbClr val="0070C0"/>
              </a:solidFill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&lt;?xml version="1.0" encoding="utf-8"?&gt;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b="1" dirty="0">
                <a:solidFill>
                  <a:srgbClr val="0070C0"/>
                </a:solidFill>
              </a:rPr>
              <a:t>&lt;</a:t>
            </a:r>
            <a:r>
              <a:rPr lang="en-US" altLang="zh-TW" sz="1600" b="1" dirty="0" err="1">
                <a:solidFill>
                  <a:srgbClr val="0070C0"/>
                </a:solidFill>
              </a:rPr>
              <a:t>LinearLayout</a:t>
            </a:r>
            <a:r>
              <a:rPr lang="en-US" altLang="zh-TW" sz="1600" b="1" dirty="0">
                <a:solidFill>
                  <a:srgbClr val="0070C0"/>
                </a:solidFill>
              </a:rPr>
              <a:t> </a:t>
            </a:r>
            <a:r>
              <a:rPr lang="en-US" altLang="zh-TW" sz="1600" dirty="0" err="1">
                <a:solidFill>
                  <a:srgbClr val="0070C0"/>
                </a:solidFill>
              </a:rPr>
              <a:t>xmlns:android</a:t>
            </a:r>
            <a:r>
              <a:rPr lang="en-US" altLang="zh-TW" sz="1600" dirty="0">
                <a:solidFill>
                  <a:srgbClr val="0070C0"/>
                </a:solidFill>
              </a:rPr>
              <a:t>="http://schemas.android.com/</a:t>
            </a:r>
            <a:r>
              <a:rPr lang="en-US" altLang="zh-TW" sz="1600" dirty="0" err="1">
                <a:solidFill>
                  <a:srgbClr val="0070C0"/>
                </a:solidFill>
              </a:rPr>
              <a:t>apk</a:t>
            </a:r>
            <a:r>
              <a:rPr lang="en-US" altLang="zh-TW" sz="1600" dirty="0">
                <a:solidFill>
                  <a:srgbClr val="0070C0"/>
                </a:solidFill>
              </a:rPr>
              <a:t>/res/android"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b="1" dirty="0">
                <a:solidFill>
                  <a:srgbClr val="0070C0"/>
                </a:solidFill>
              </a:rPr>
              <a:t>    </a:t>
            </a:r>
            <a:r>
              <a:rPr lang="en-US" altLang="zh-TW" sz="1600" b="1" dirty="0" err="1">
                <a:solidFill>
                  <a:srgbClr val="0070C0"/>
                </a:solidFill>
              </a:rPr>
              <a:t>android:layout_width</a:t>
            </a:r>
            <a:r>
              <a:rPr lang="en-US" altLang="zh-TW" sz="1600" b="1" dirty="0">
                <a:solidFill>
                  <a:srgbClr val="0070C0"/>
                </a:solidFill>
              </a:rPr>
              <a:t>="</a:t>
            </a:r>
            <a:r>
              <a:rPr lang="en-US" altLang="zh-TW" sz="1600" b="1" dirty="0" err="1">
                <a:solidFill>
                  <a:srgbClr val="0070C0"/>
                </a:solidFill>
              </a:rPr>
              <a:t>match_parent</a:t>
            </a:r>
            <a:r>
              <a:rPr lang="en-US" altLang="zh-TW" sz="1600" b="1" dirty="0">
                <a:solidFill>
                  <a:srgbClr val="0070C0"/>
                </a:solidFill>
              </a:rPr>
              <a:t>"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b="1" dirty="0">
                <a:solidFill>
                  <a:srgbClr val="0070C0"/>
                </a:solidFill>
              </a:rPr>
              <a:t>    </a:t>
            </a:r>
            <a:r>
              <a:rPr lang="en-US" altLang="zh-TW" sz="1600" b="1" dirty="0" err="1">
                <a:solidFill>
                  <a:srgbClr val="0070C0"/>
                </a:solidFill>
              </a:rPr>
              <a:t>android:layout_height</a:t>
            </a:r>
            <a:r>
              <a:rPr lang="en-US" altLang="zh-TW" sz="1600" b="1" dirty="0">
                <a:solidFill>
                  <a:srgbClr val="0070C0"/>
                </a:solidFill>
              </a:rPr>
              <a:t>="</a:t>
            </a:r>
            <a:r>
              <a:rPr lang="en-US" altLang="zh-TW" sz="1600" b="1" dirty="0" err="1">
                <a:solidFill>
                  <a:srgbClr val="0070C0"/>
                </a:solidFill>
              </a:rPr>
              <a:t>match_parent</a:t>
            </a:r>
            <a:r>
              <a:rPr lang="en-US" altLang="zh-TW" sz="1600" b="1" dirty="0">
                <a:solidFill>
                  <a:srgbClr val="0070C0"/>
                </a:solidFill>
              </a:rPr>
              <a:t>"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b="1" dirty="0">
                <a:solidFill>
                  <a:srgbClr val="0070C0"/>
                </a:solidFill>
              </a:rPr>
              <a:t>    </a:t>
            </a:r>
            <a:r>
              <a:rPr lang="en-US" altLang="zh-TW" sz="1600" b="1" dirty="0" err="1">
                <a:solidFill>
                  <a:srgbClr val="0070C0"/>
                </a:solidFill>
              </a:rPr>
              <a:t>android:layout_margin</a:t>
            </a:r>
            <a:r>
              <a:rPr lang="en-US" altLang="zh-TW" sz="1600" b="1" dirty="0">
                <a:solidFill>
                  <a:srgbClr val="0070C0"/>
                </a:solidFill>
              </a:rPr>
              <a:t>="10dp"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b="1" dirty="0">
                <a:solidFill>
                  <a:srgbClr val="0070C0"/>
                </a:solidFill>
              </a:rPr>
              <a:t>    </a:t>
            </a:r>
            <a:r>
              <a:rPr lang="en-US" altLang="zh-TW" sz="1600" b="1" dirty="0" err="1">
                <a:solidFill>
                  <a:srgbClr val="0070C0"/>
                </a:solidFill>
              </a:rPr>
              <a:t>android:orientation</a:t>
            </a:r>
            <a:r>
              <a:rPr lang="en-US" altLang="zh-TW" sz="1600" b="1" dirty="0">
                <a:solidFill>
                  <a:srgbClr val="0070C0"/>
                </a:solidFill>
              </a:rPr>
              <a:t>="vertical"  &gt;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 </a:t>
            </a:r>
            <a:endParaRPr lang="zh-TW" altLang="zh-TW" sz="8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    &lt;</a:t>
            </a:r>
            <a:r>
              <a:rPr lang="en-US" altLang="zh-TW" sz="1600" dirty="0" err="1">
                <a:solidFill>
                  <a:srgbClr val="0070C0"/>
                </a:solidFill>
              </a:rPr>
              <a:t>TextView</a:t>
            </a:r>
            <a:r>
              <a:rPr lang="en-US" altLang="zh-TW" sz="1600" dirty="0">
                <a:solidFill>
                  <a:srgbClr val="0070C0"/>
                </a:solidFill>
              </a:rPr>
              <a:t>  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        </a:t>
            </a:r>
            <a:r>
              <a:rPr lang="en-US" altLang="zh-TW" sz="1600" dirty="0" smtClean="0">
                <a:solidFill>
                  <a:srgbClr val="0070C0"/>
                </a:solidFill>
              </a:rPr>
              <a:t>...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</a:rPr>
              <a:t>android:text</a:t>
            </a:r>
            <a:r>
              <a:rPr lang="en-US" altLang="zh-TW" sz="1600" dirty="0">
                <a:solidFill>
                  <a:srgbClr val="0070C0"/>
                </a:solidFill>
              </a:rPr>
              <a:t>="</a:t>
            </a:r>
            <a:r>
              <a:rPr lang="zh-TW" altLang="zh-TW" sz="1600" dirty="0">
                <a:solidFill>
                  <a:srgbClr val="0070C0"/>
                </a:solidFill>
              </a:rPr>
              <a:t>姓名：</a:t>
            </a:r>
            <a:r>
              <a:rPr lang="en-US" altLang="zh-TW" sz="1600" dirty="0">
                <a:solidFill>
                  <a:srgbClr val="0070C0"/>
                </a:solidFill>
              </a:rPr>
              <a:t>"  /&gt;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050" dirty="0">
                <a:solidFill>
                  <a:srgbClr val="0070C0"/>
                </a:solidFill>
              </a:rPr>
              <a:t> </a:t>
            </a:r>
          </a:p>
          <a:p>
            <a:r>
              <a:rPr lang="en-US" altLang="zh-TW" sz="1600" dirty="0">
                <a:solidFill>
                  <a:srgbClr val="0070C0"/>
                </a:solidFill>
              </a:rPr>
              <a:t> </a:t>
            </a:r>
            <a:r>
              <a:rPr lang="en-US" altLang="zh-TW" sz="1600" dirty="0" smtClean="0">
                <a:solidFill>
                  <a:srgbClr val="0070C0"/>
                </a:solidFill>
              </a:rPr>
              <a:t>    </a:t>
            </a:r>
            <a:r>
              <a:rPr lang="en-US" altLang="zh-TW" sz="1600" dirty="0">
                <a:solidFill>
                  <a:srgbClr val="0070C0"/>
                </a:solidFill>
              </a:rPr>
              <a:t>&lt;</a:t>
            </a:r>
            <a:r>
              <a:rPr lang="en-US" altLang="zh-TW" sz="1600" dirty="0" err="1">
                <a:solidFill>
                  <a:srgbClr val="0070C0"/>
                </a:solidFill>
              </a:rPr>
              <a:t>EditText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        </a:t>
            </a:r>
            <a:r>
              <a:rPr lang="en-US" altLang="zh-TW" sz="1600" dirty="0" smtClean="0">
                <a:solidFill>
                  <a:srgbClr val="0070C0"/>
                </a:solidFill>
              </a:rPr>
              <a:t>...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</a:rPr>
              <a:t>android:hint</a:t>
            </a:r>
            <a:r>
              <a:rPr lang="en-US" altLang="zh-TW" sz="1600" dirty="0">
                <a:solidFill>
                  <a:srgbClr val="0070C0"/>
                </a:solidFill>
              </a:rPr>
              <a:t>="</a:t>
            </a:r>
            <a:r>
              <a:rPr lang="zh-TW" altLang="zh-TW" sz="1600" dirty="0">
                <a:solidFill>
                  <a:srgbClr val="0070C0"/>
                </a:solidFill>
              </a:rPr>
              <a:t>輸入姓名</a:t>
            </a:r>
            <a:r>
              <a:rPr lang="en-US" altLang="zh-TW" sz="1600" dirty="0">
                <a:solidFill>
                  <a:srgbClr val="0070C0"/>
                </a:solidFill>
              </a:rPr>
              <a:t>"  /&gt;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900" dirty="0">
                <a:solidFill>
                  <a:srgbClr val="0070C0"/>
                </a:solidFill>
              </a:rPr>
              <a:t> </a:t>
            </a:r>
            <a:endParaRPr lang="en-US" altLang="zh-TW" sz="900" dirty="0" smtClean="0">
              <a:solidFill>
                <a:srgbClr val="0070C0"/>
              </a:solidFill>
            </a:endParaRPr>
          </a:p>
          <a:p>
            <a:r>
              <a:rPr lang="en-US" altLang="zh-TW" sz="1600" dirty="0" smtClean="0">
                <a:solidFill>
                  <a:srgbClr val="0070C0"/>
                </a:solidFill>
              </a:rPr>
              <a:t>    </a:t>
            </a:r>
            <a:r>
              <a:rPr lang="en-US" altLang="zh-TW" sz="1600" dirty="0">
                <a:solidFill>
                  <a:srgbClr val="0070C0"/>
                </a:solidFill>
              </a:rPr>
              <a:t>&lt;Button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        </a:t>
            </a:r>
            <a:r>
              <a:rPr lang="en-US" altLang="zh-TW" sz="1600" dirty="0" smtClean="0">
                <a:solidFill>
                  <a:srgbClr val="0070C0"/>
                </a:solidFill>
              </a:rPr>
              <a:t>...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dirty="0">
                <a:solidFill>
                  <a:srgbClr val="0070C0"/>
                </a:solidFill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</a:rPr>
              <a:t>android:text</a:t>
            </a:r>
            <a:r>
              <a:rPr lang="en-US" altLang="zh-TW" sz="1600" dirty="0">
                <a:solidFill>
                  <a:srgbClr val="0070C0"/>
                </a:solidFill>
              </a:rPr>
              <a:t>="</a:t>
            </a:r>
            <a:r>
              <a:rPr lang="zh-TW" altLang="zh-TW" sz="1600" dirty="0">
                <a:solidFill>
                  <a:srgbClr val="0070C0"/>
                </a:solidFill>
              </a:rPr>
              <a:t>確定</a:t>
            </a:r>
            <a:r>
              <a:rPr lang="en-US" altLang="zh-TW" sz="1600" dirty="0">
                <a:solidFill>
                  <a:srgbClr val="0070C0"/>
                </a:solidFill>
              </a:rPr>
              <a:t>"  /&gt;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b="1" dirty="0">
                <a:solidFill>
                  <a:srgbClr val="0070C0"/>
                </a:solidFill>
              </a:rPr>
              <a:t> </a:t>
            </a:r>
            <a:endParaRPr lang="zh-TW" altLang="zh-TW" sz="1600" dirty="0">
              <a:solidFill>
                <a:srgbClr val="0070C0"/>
              </a:solidFill>
            </a:endParaRPr>
          </a:p>
          <a:p>
            <a:r>
              <a:rPr lang="en-US" altLang="zh-TW" sz="1600" b="1" dirty="0">
                <a:solidFill>
                  <a:srgbClr val="0070C0"/>
                </a:solidFill>
              </a:rPr>
              <a:t>&lt;/</a:t>
            </a:r>
            <a:r>
              <a:rPr lang="en-US" altLang="zh-TW" sz="1600" b="1" dirty="0" err="1">
                <a:solidFill>
                  <a:srgbClr val="0070C0"/>
                </a:solidFill>
              </a:rPr>
              <a:t>LinearLayout</a:t>
            </a:r>
            <a:r>
              <a:rPr lang="en-US" altLang="zh-TW" sz="1600" b="1" dirty="0">
                <a:solidFill>
                  <a:srgbClr val="0070C0"/>
                </a:solidFill>
              </a:rPr>
              <a:t>&gt;</a:t>
            </a:r>
            <a:endParaRPr lang="en-US" altLang="zh-TW" sz="1600" b="1" dirty="0">
              <a:solidFill>
                <a:srgbClr val="0070C0"/>
              </a:solidFill>
              <a:latin typeface="Consolas" panose="020B0609020204030204" pitchFamily="49" charset="0"/>
              <a:ea typeface="微軟正黑體 Light" panose="020B03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701736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61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Google Shape;133;p34"/>
          <p:cNvSpPr txBox="1"/>
          <p:nvPr/>
        </p:nvSpPr>
        <p:spPr>
          <a:xfrm>
            <a:off x="457200" y="980728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fontAlgn="t"/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我們可以把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想像成是一個外框，裡頭放入介面元件。這個外框的大小是由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layout_width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和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layout_height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這二個屬性決定。如果把屬性的值設定為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match_parent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，表示要延展到最大範圍，也就是螢幕。如果設定為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wrap_content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，表示只要能夠滿足內部包含的元件即可。另外還有一個</a:t>
            </a:r>
            <a:r>
              <a:rPr lang="en-US" altLang="zh-TW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orientation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屬性，它是決定元件的排列方向是水平還是垂直，如果把前面的介面佈局檔程式碼修改</a:t>
            </a:r>
            <a:r>
              <a:rPr lang="zh-TW" altLang="en-US" sz="24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如下一頁（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粗體字表示有修改的程式碼），就會得到圖</a:t>
            </a:r>
            <a:r>
              <a:rPr lang="en-US" altLang="zh-TW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11-2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的結果</a:t>
            </a:r>
            <a:r>
              <a:rPr lang="zh-TW" altLang="en-US" sz="24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TW" sz="1600" b="1" dirty="0">
              <a:solidFill>
                <a:srgbClr val="0070C0"/>
              </a:solidFill>
              <a:latin typeface="Consolas" panose="020B0609020204030204" pitchFamily="49" charset="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234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Google Shape;133;p34"/>
          <p:cNvSpPr txBox="1"/>
          <p:nvPr/>
        </p:nvSpPr>
        <p:spPr>
          <a:xfrm>
            <a:off x="457200" y="980728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&lt;?xml version="1.0" encoding="utf-8"?&gt;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&lt;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LinearLayout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xmlns:android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="http://schemas.android.com/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apk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/res/android"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android:layout_width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match_parent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android:layout_height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match_parent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android:layout_margin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="10dp"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b="1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android:orientation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b="1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horizontal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&gt;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 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&lt;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TextView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b="1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android:layout_width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b="1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wrap_content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</a:t>
            </a:r>
            <a:r>
              <a:rPr lang="en-US" altLang="zh-TW" sz="1600" b="1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android:layout_height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wrap_content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android:text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zh-TW" altLang="zh-TW" sz="1600" dirty="0">
                <a:solidFill>
                  <a:srgbClr val="0070C0"/>
                </a:solidFill>
                <a:latin typeface="Gadugi" panose="020B0502040204020203" pitchFamily="34" charset="0"/>
              </a:rPr>
              <a:t>姓名：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/&gt;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 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&lt;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EditText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b="1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android:layout_width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b="1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wrap_content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</a:t>
            </a:r>
            <a:r>
              <a:rPr lang="en-US" altLang="zh-TW" sz="1600" b="1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android:layout_height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wrap_content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android:hint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zh-TW" altLang="zh-TW" sz="1600" dirty="0">
                <a:solidFill>
                  <a:srgbClr val="0070C0"/>
                </a:solidFill>
                <a:latin typeface="Gadugi" panose="020B0502040204020203" pitchFamily="34" charset="0"/>
              </a:rPr>
              <a:t>輸入姓名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/&gt;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 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&lt;Button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android:layout_width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wrap_content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android:layout_height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wrap_content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        </a:t>
            </a:r>
            <a:r>
              <a:rPr lang="en-US" altLang="zh-TW" sz="1600" dirty="0" err="1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android:text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="</a:t>
            </a:r>
            <a:r>
              <a:rPr lang="zh-TW" altLang="zh-TW" sz="1600" dirty="0">
                <a:solidFill>
                  <a:srgbClr val="0070C0"/>
                </a:solidFill>
                <a:latin typeface="Gadugi" panose="020B0502040204020203" pitchFamily="34" charset="0"/>
              </a:rPr>
              <a:t>確定</a:t>
            </a:r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" /&gt;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b="1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 </a:t>
            </a:r>
            <a:endParaRPr lang="zh-TW" altLang="zh-TW" sz="1600" dirty="0">
              <a:solidFill>
                <a:srgbClr val="0070C0"/>
              </a:solidFill>
              <a:latin typeface="Gadugi" panose="020B0502040204020203" pitchFamily="34" charset="0"/>
            </a:endParaRPr>
          </a:p>
          <a:p>
            <a:r>
              <a:rPr lang="en-US" altLang="zh-TW" sz="1600" dirty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&lt;/</a:t>
            </a:r>
            <a:r>
              <a:rPr lang="en-US" altLang="zh-TW" sz="1600" dirty="0" err="1" smtClean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LinearLayout</a:t>
            </a:r>
            <a:r>
              <a:rPr lang="en-US" altLang="zh-TW" sz="1600" dirty="0" smtClean="0">
                <a:solidFill>
                  <a:srgbClr val="0070C0"/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&gt;</a:t>
            </a:r>
            <a:endParaRPr lang="en-US" altLang="zh-TW" sz="1600" b="1" dirty="0">
              <a:solidFill>
                <a:srgbClr val="0070C0"/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95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88840"/>
            <a:ext cx="4330154" cy="3208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32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Google Shape;133;p34"/>
          <p:cNvSpPr txBox="1"/>
          <p:nvPr/>
        </p:nvSpPr>
        <p:spPr>
          <a:xfrm>
            <a:off x="457200" y="980728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fontAlgn="t"/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既然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可以想像成是一個外框，那麼可不可以在裏頭放入另一個框框呢？答案是肯定的。請</a:t>
            </a:r>
            <a:r>
              <a:rPr lang="zh-TW" altLang="en-US" sz="24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參考書上範例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，我們在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元件裏頭加入另一個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元件。第一個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是垂直排列，裏頭的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則是水平排列，其中包含一個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TextView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和一個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EditText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元件。請注意它們的寬都設定為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wrap_content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。另外我們也設定第二層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的底色為灰色，讓讀者可以清楚地看到它的位置。最下面的按鈕則是屬於第一層</a:t>
            </a:r>
            <a:r>
              <a:rPr lang="en-US" altLang="zh-TW" sz="2400" b="1" dirty="0" err="1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LinearLayout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。以上介面佈局檔的執行畫面如圖</a:t>
            </a:r>
            <a:r>
              <a:rPr lang="en-US" altLang="zh-TW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11-3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  <a:endParaRPr lang="en-US" altLang="zh-TW" sz="1600" b="1" dirty="0">
              <a:solidFill>
                <a:srgbClr val="0070C0"/>
              </a:solidFill>
              <a:latin typeface="Consolas" panose="020B0609020204030204" pitchFamily="49" charset="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864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00808"/>
            <a:ext cx="4452962" cy="3825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0705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sldNum" idx="12"/>
          </p:nvPr>
        </p:nvSpPr>
        <p:spPr>
          <a:xfrm>
            <a:off x="4297650" y="6479803"/>
            <a:ext cx="548700" cy="3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1" name="Google Shape;132;p34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altLang="zh-TW" sz="4400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LinearLayout</a:t>
            </a:r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介面編排模式</a:t>
            </a:r>
            <a:endParaRPr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Google Shape;133;p34"/>
          <p:cNvSpPr txBox="1"/>
          <p:nvPr/>
        </p:nvSpPr>
        <p:spPr>
          <a:xfrm>
            <a:off x="457200" y="980728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fontAlgn="t"/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我們把以上學到的介面編排技巧，套用到單元</a:t>
            </a:r>
            <a:r>
              <a:rPr lang="en-US" altLang="zh-TW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7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的「婚姻建議」</a:t>
            </a:r>
            <a:r>
              <a:rPr lang="en-US" altLang="zh-TW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App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。圖</a:t>
            </a:r>
            <a:r>
              <a:rPr lang="en-US" altLang="zh-TW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11-4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是修改後的執行畫面，每一個欄位的名稱和輸入都整合在同一列</a:t>
            </a:r>
            <a:r>
              <a:rPr lang="zh-TW" altLang="en-US" sz="24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。請依照書上說明修改介面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佈局</a:t>
            </a:r>
            <a:r>
              <a:rPr lang="zh-TW" altLang="en-US" sz="2400" b="1" dirty="0" smtClean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檔，</a:t>
            </a:r>
            <a:r>
              <a:rPr lang="zh-TW" altLang="en-US" sz="2400" b="1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程式檔不需要做任何更動。</a:t>
            </a:r>
            <a:endParaRPr lang="en-US" altLang="zh-TW" sz="1600" b="1" dirty="0">
              <a:solidFill>
                <a:srgbClr val="0070C0"/>
              </a:solidFill>
              <a:latin typeface="Consolas" panose="020B0609020204030204" pitchFamily="49" charset="0"/>
              <a:ea typeface="微軟正黑體 Light" panose="020B0304030504040204" pitchFamily="34" charset="-120"/>
            </a:endParaRPr>
          </a:p>
        </p:txBody>
      </p:sp>
      <p:pic>
        <p:nvPicPr>
          <p:cNvPr id="4098" name="Picture 2" descr="E:\users\davidsun\books\android 程式設計入門、應用到精通 第五版\fig011-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06089"/>
            <a:ext cx="4320480" cy="298720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538614"/>
      </p:ext>
    </p:extLst>
  </p:cSld>
  <p:clrMapOvr>
    <a:masterClrMapping/>
  </p:clrMapOvr>
</p:sld>
</file>

<file path=ppt/theme/theme1.xml><?xml version="1.0" encoding="utf-8"?>
<a:theme xmlns:a="http://schemas.openxmlformats.org/drawingml/2006/main" name="T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453</Words>
  <Application>Microsoft Office PowerPoint</Application>
  <PresentationFormat>如螢幕大小 (4:3)</PresentationFormat>
  <Paragraphs>66</Paragraphs>
  <Slides>9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Timon template</vt:lpstr>
      <vt:lpstr>PowerPoint 簡報</vt:lpstr>
      <vt:lpstr>LinearLayout介面編排模式</vt:lpstr>
      <vt:lpstr>LinearLayout介面編排模式</vt:lpstr>
      <vt:lpstr>LinearLayout介面編排模式</vt:lpstr>
      <vt:lpstr>LinearLayout介面編排模式</vt:lpstr>
      <vt:lpstr>LinearLayout介面編排模式</vt:lpstr>
      <vt:lpstr>LinearLayout介面編排模式</vt:lpstr>
      <vt:lpstr>LinearLayout介面編排模式</vt:lpstr>
      <vt:lpstr>LinearLayout介面編排模式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3 基礎語法</dc:title>
  <cp:lastModifiedBy>Windows 使用者</cp:lastModifiedBy>
  <cp:revision>80</cp:revision>
  <dcterms:modified xsi:type="dcterms:W3CDTF">2019-09-01T01:43:30Z</dcterms:modified>
</cp:coreProperties>
</file>